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6" r:id="rId6"/>
    <p:sldId id="265" r:id="rId7"/>
    <p:sldId id="260" r:id="rId8"/>
    <p:sldId id="261" r:id="rId9"/>
    <p:sldId id="262" r:id="rId10"/>
    <p:sldId id="263" r:id="rId11"/>
    <p:sldId id="264" r:id="rId12"/>
    <p:sldId id="270" r:id="rId13"/>
    <p:sldId id="267" r:id="rId14"/>
    <p:sldId id="268" r:id="rId15"/>
    <p:sldId id="271" r:id="rId16"/>
    <p:sldId id="272" r:id="rId17"/>
    <p:sldId id="269" r:id="rId18"/>
    <p:sldId id="273" r:id="rId19"/>
    <p:sldId id="274" r:id="rId20"/>
    <p:sldId id="275" r:id="rId21"/>
    <p:sldId id="277" r:id="rId22"/>
    <p:sldId id="27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38" d="100"/>
          <a:sy n="38" d="100"/>
        </p:scale>
        <p:origin x="66" y="288"/>
      </p:cViewPr>
      <p:guideLst/>
    </p:cSldViewPr>
  </p:slideViewPr>
  <p:notesTextViewPr>
    <p:cViewPr>
      <p:scale>
        <a:sx n="1" d="1"/>
        <a:sy n="1" d="1"/>
      </p:scale>
      <p:origin x="0" y="0"/>
    </p:cViewPr>
  </p:notesTextViewPr>
  <p:sorterViewPr>
    <p:cViewPr>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630629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31894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598A73-D45B-408C-A5CF-AA48FA2CB47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7800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96632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0564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105974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547325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64946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237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862A4F-B2A7-432A-8622-645A237D52E1}" type="datetimeFigureOut">
              <a:rPr lang="en-US" smtClean="0"/>
              <a:t>10/3/2018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38063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862A4F-B2A7-432A-8622-645A237D52E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370228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862A4F-B2A7-432A-8622-645A237D52E1}" type="datetimeFigureOut">
              <a:rPr lang="en-US" smtClean="0"/>
              <a:t>10/3/2018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419798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862A4F-B2A7-432A-8622-645A237D52E1}" type="datetimeFigureOut">
              <a:rPr lang="en-US" smtClean="0"/>
              <a:t>10/3/2018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107269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62A4F-B2A7-432A-8622-645A237D52E1}" type="datetimeFigureOut">
              <a:rPr lang="en-US" smtClean="0"/>
              <a:t>10/3/2018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71163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76431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862A4F-B2A7-432A-8622-645A237D52E1}" type="datetimeFigureOut">
              <a:rPr lang="en-US" smtClean="0"/>
              <a:t>10/3/2018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598A73-D45B-408C-A5CF-AA48FA2CB478}" type="slidenum">
              <a:rPr lang="en-US" smtClean="0"/>
              <a:t>‹#›</a:t>
            </a:fld>
            <a:endParaRPr lang="en-US"/>
          </a:p>
        </p:txBody>
      </p:sp>
    </p:spTree>
    <p:extLst>
      <p:ext uri="{BB962C8B-B14F-4D97-AF65-F5344CB8AC3E}">
        <p14:creationId xmlns:p14="http://schemas.microsoft.com/office/powerpoint/2010/main" val="215995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862A4F-B2A7-432A-8622-645A237D52E1}" type="datetimeFigureOut">
              <a:rPr lang="en-US" smtClean="0"/>
              <a:t>10/3/2018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598A73-D45B-408C-A5CF-AA48FA2CB478}" type="slidenum">
              <a:rPr lang="en-US" smtClean="0"/>
              <a:t>‹#›</a:t>
            </a:fld>
            <a:endParaRPr lang="en-US"/>
          </a:p>
        </p:txBody>
      </p:sp>
    </p:spTree>
    <p:extLst>
      <p:ext uri="{BB962C8B-B14F-4D97-AF65-F5344CB8AC3E}">
        <p14:creationId xmlns:p14="http://schemas.microsoft.com/office/powerpoint/2010/main" val="301622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4813" y="2057400"/>
            <a:ext cx="3735387" cy="2262781"/>
          </a:xfrm>
        </p:spPr>
        <p:txBody>
          <a:bodyPr>
            <a:normAutofit/>
          </a:bodyPr>
          <a:lstStyle/>
          <a:p>
            <a:r>
              <a:rPr lang="en-US" dirty="0" smtClean="0"/>
              <a:t>Byzantine Empire</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422456" y="381000"/>
            <a:ext cx="7769544" cy="6223000"/>
          </a:xfrm>
          <a:prstGeom prst="rect">
            <a:avLst/>
          </a:prstGeom>
        </p:spPr>
      </p:pic>
    </p:spTree>
    <p:extLst>
      <p:ext uri="{BB962C8B-B14F-4D97-AF65-F5344CB8AC3E}">
        <p14:creationId xmlns:p14="http://schemas.microsoft.com/office/powerpoint/2010/main" val="310031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Theodosius’ Will</a:t>
            </a:r>
            <a:endParaRPr lang="en-US" dirty="0"/>
          </a:p>
        </p:txBody>
      </p:sp>
      <p:sp>
        <p:nvSpPr>
          <p:cNvPr id="3" name="Content Placeholder 2"/>
          <p:cNvSpPr>
            <a:spLocks noGrp="1"/>
          </p:cNvSpPr>
          <p:nvPr>
            <p:ph idx="1"/>
          </p:nvPr>
        </p:nvSpPr>
        <p:spPr/>
        <p:txBody>
          <a:bodyPr>
            <a:normAutofit/>
          </a:bodyPr>
          <a:lstStyle/>
          <a:p>
            <a:r>
              <a:rPr lang="en-US" sz="2800" dirty="0" smtClean="0"/>
              <a:t>When Theodosius died in his will he decreed that the Roman Empire would forever remain split into Eastern and Western halves. </a:t>
            </a:r>
          </a:p>
          <a:p>
            <a:endParaRPr lang="en-US" sz="2800" dirty="0"/>
          </a:p>
          <a:p>
            <a:r>
              <a:rPr lang="en-US" sz="2800" dirty="0" smtClean="0"/>
              <a:t>Scholars refer to the eastern half as the Byzantine Empire</a:t>
            </a:r>
          </a:p>
          <a:p>
            <a:r>
              <a:rPr lang="en-US" sz="2800" dirty="0" smtClean="0"/>
              <a:t>The western half the Roman Empire</a:t>
            </a:r>
            <a:endParaRPr lang="en-US" sz="2800" dirty="0"/>
          </a:p>
        </p:txBody>
      </p:sp>
    </p:spTree>
    <p:extLst>
      <p:ext uri="{BB962C8B-B14F-4D97-AF65-F5344CB8AC3E}">
        <p14:creationId xmlns:p14="http://schemas.microsoft.com/office/powerpoint/2010/main" val="18749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Rome and Rise of Byzantium</a:t>
            </a:r>
            <a:endParaRPr lang="en-US" dirty="0"/>
          </a:p>
        </p:txBody>
      </p:sp>
      <p:sp>
        <p:nvSpPr>
          <p:cNvPr id="3" name="Content Placeholder 2"/>
          <p:cNvSpPr>
            <a:spLocks noGrp="1"/>
          </p:cNvSpPr>
          <p:nvPr>
            <p:ph idx="1"/>
          </p:nvPr>
        </p:nvSpPr>
        <p:spPr/>
        <p:txBody>
          <a:bodyPr/>
          <a:lstStyle/>
          <a:p>
            <a:r>
              <a:rPr lang="en-US" sz="3600" dirty="0" smtClean="0"/>
              <a:t>The Roman Empire (western half) officially ended in 476 CE</a:t>
            </a:r>
          </a:p>
          <a:p>
            <a:endParaRPr lang="en-US" dirty="0"/>
          </a:p>
          <a:p>
            <a:endParaRPr lang="en-US" dirty="0" smtClean="0"/>
          </a:p>
          <a:p>
            <a:endParaRPr lang="en-US" dirty="0"/>
          </a:p>
        </p:txBody>
      </p:sp>
    </p:spTree>
    <p:extLst>
      <p:ext uri="{BB962C8B-B14F-4D97-AF65-F5344CB8AC3E}">
        <p14:creationId xmlns:p14="http://schemas.microsoft.com/office/powerpoint/2010/main" val="319949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40526" y="477982"/>
            <a:ext cx="8222673" cy="5899874"/>
          </a:xfrm>
          <a:prstGeom prst="rect">
            <a:avLst/>
          </a:prstGeom>
        </p:spPr>
      </p:pic>
    </p:spTree>
    <p:extLst>
      <p:ext uri="{BB962C8B-B14F-4D97-AF65-F5344CB8AC3E}">
        <p14:creationId xmlns:p14="http://schemas.microsoft.com/office/powerpoint/2010/main" val="3312260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the Eastern Roman Empire survive?</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Geography</a:t>
            </a:r>
          </a:p>
          <a:p>
            <a:pPr lvl="1"/>
            <a:r>
              <a:rPr lang="en-US" sz="2600" dirty="0" smtClean="0"/>
              <a:t>Protected more by mountains and large bodies of water</a:t>
            </a:r>
          </a:p>
          <a:p>
            <a:pPr lvl="1"/>
            <a:r>
              <a:rPr lang="en-US" sz="2600" dirty="0" smtClean="0"/>
              <a:t>Mountains allowed eastern armies to concentrate in certain areas unlike in the west</a:t>
            </a:r>
            <a:endParaRPr lang="en-US" sz="2600" dirty="0"/>
          </a:p>
          <a:p>
            <a:pPr lvl="1"/>
            <a:r>
              <a:rPr lang="en-US" sz="2600" dirty="0" smtClean="0"/>
              <a:t>Close to trade routes which still kept the eastern half wealthy while the western half became more and more poor.</a:t>
            </a:r>
          </a:p>
          <a:p>
            <a:pPr lvl="1"/>
            <a:r>
              <a:rPr lang="en-US" sz="2600" dirty="0" smtClean="0"/>
              <a:t>This allowed them to get needed supplies and money for an army and navy easier than western Romans</a:t>
            </a:r>
            <a:endParaRPr lang="en-US" sz="2600" dirty="0"/>
          </a:p>
        </p:txBody>
      </p:sp>
    </p:spTree>
    <p:extLst>
      <p:ext uri="{BB962C8B-B14F-4D97-AF65-F5344CB8AC3E}">
        <p14:creationId xmlns:p14="http://schemas.microsoft.com/office/powerpoint/2010/main" val="128333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lessons can we learn???</a:t>
            </a:r>
            <a:endParaRPr lang="en-US" dirty="0"/>
          </a:p>
        </p:txBody>
      </p:sp>
      <p:sp>
        <p:nvSpPr>
          <p:cNvPr id="3" name="Content Placeholder 2"/>
          <p:cNvSpPr>
            <a:spLocks noGrp="1"/>
          </p:cNvSpPr>
          <p:nvPr>
            <p:ph idx="1"/>
          </p:nvPr>
        </p:nvSpPr>
        <p:spPr/>
        <p:txBody>
          <a:bodyPr>
            <a:normAutofit/>
          </a:bodyPr>
          <a:lstStyle/>
          <a:p>
            <a:r>
              <a:rPr lang="en-US" sz="2800" dirty="0" smtClean="0"/>
              <a:t>Good, steady leadership is important in surviving</a:t>
            </a:r>
          </a:p>
          <a:p>
            <a:r>
              <a:rPr lang="en-US" sz="2800" dirty="0" smtClean="0"/>
              <a:t>Don’t mistreat your citizens</a:t>
            </a:r>
          </a:p>
          <a:p>
            <a:r>
              <a:rPr lang="en-US" sz="2800" dirty="0" smtClean="0"/>
              <a:t>Its all about location, location, location</a:t>
            </a:r>
          </a:p>
          <a:p>
            <a:pPr lvl="1"/>
            <a:r>
              <a:rPr lang="en-US" sz="2600" dirty="0" smtClean="0"/>
              <a:t>Byzantine……Constantinople </a:t>
            </a:r>
            <a:endParaRPr lang="en-US" sz="2600" dirty="0"/>
          </a:p>
        </p:txBody>
      </p:sp>
    </p:spTree>
    <p:extLst>
      <p:ext uri="{BB962C8B-B14F-4D97-AF65-F5344CB8AC3E}">
        <p14:creationId xmlns:p14="http://schemas.microsoft.com/office/powerpoint/2010/main" val="1959494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Constantinople </a:t>
            </a:r>
            <a:endParaRPr lang="en-US" dirty="0"/>
          </a:p>
        </p:txBody>
      </p:sp>
      <p:sp>
        <p:nvSpPr>
          <p:cNvPr id="3" name="Content Placeholder 2"/>
          <p:cNvSpPr>
            <a:spLocks noGrp="1"/>
          </p:cNvSpPr>
          <p:nvPr>
            <p:ph idx="1"/>
          </p:nvPr>
        </p:nvSpPr>
        <p:spPr/>
        <p:txBody>
          <a:bodyPr/>
          <a:lstStyle/>
          <a:p>
            <a:r>
              <a:rPr lang="en-US" dirty="0" smtClean="0"/>
              <a:t>Historians will be able to explain why Constantinople was able to become a powerful city through a trading simulation and class discussion. </a:t>
            </a:r>
          </a:p>
          <a:p>
            <a:endParaRPr lang="en-US" dirty="0"/>
          </a:p>
          <a:p>
            <a:endParaRPr lang="en-US" dirty="0" smtClean="0"/>
          </a:p>
          <a:p>
            <a:r>
              <a:rPr lang="en-US" dirty="0" smtClean="0"/>
              <a:t>Warm Up:</a:t>
            </a:r>
          </a:p>
          <a:p>
            <a:r>
              <a:rPr lang="en-US" dirty="0" smtClean="0"/>
              <a:t>Imagine you are a business owner looking to open a new store in Westminster. Brainstorm some places where you would get the most business from people. </a:t>
            </a:r>
            <a:endParaRPr lang="en-US" dirty="0"/>
          </a:p>
        </p:txBody>
      </p:sp>
    </p:spTree>
    <p:extLst>
      <p:ext uri="{BB962C8B-B14F-4D97-AF65-F5344CB8AC3E}">
        <p14:creationId xmlns:p14="http://schemas.microsoft.com/office/powerpoint/2010/main" val="1166607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Shark Tank: Constantinople </a:t>
            </a:r>
            <a:endParaRPr lang="en-US" dirty="0"/>
          </a:p>
        </p:txBody>
      </p:sp>
      <p:sp>
        <p:nvSpPr>
          <p:cNvPr id="3" name="Content Placeholder 2"/>
          <p:cNvSpPr>
            <a:spLocks noGrp="1"/>
          </p:cNvSpPr>
          <p:nvPr>
            <p:ph idx="1"/>
          </p:nvPr>
        </p:nvSpPr>
        <p:spPr>
          <a:xfrm>
            <a:off x="1163782" y="2133599"/>
            <a:ext cx="10340830" cy="4204855"/>
          </a:xfrm>
        </p:spPr>
        <p:txBody>
          <a:bodyPr>
            <a:normAutofit/>
          </a:bodyPr>
          <a:lstStyle/>
          <a:p>
            <a:r>
              <a:rPr lang="en-US" sz="2400" dirty="0" smtClean="0"/>
              <a:t>Each of you represent a trader from one of the seven towns shown</a:t>
            </a:r>
          </a:p>
          <a:p>
            <a:r>
              <a:rPr lang="en-US" sz="2400" dirty="0" smtClean="0"/>
              <a:t>You will each have seven trade tokens, and must exchange them with other regions</a:t>
            </a:r>
          </a:p>
          <a:p>
            <a:endParaRPr lang="en-US" sz="2400" dirty="0"/>
          </a:p>
          <a:p>
            <a:r>
              <a:rPr lang="en-US" sz="2400" dirty="0" smtClean="0"/>
              <a:t>The aim for each town is to accumulate the greatest variety (not quantity) of tokens, and the town with the greatest variety will win. </a:t>
            </a:r>
            <a:endParaRPr lang="en-US" sz="2400" dirty="0"/>
          </a:p>
        </p:txBody>
      </p:sp>
    </p:spTree>
    <p:extLst>
      <p:ext uri="{BB962C8B-B14F-4D97-AF65-F5344CB8AC3E}">
        <p14:creationId xmlns:p14="http://schemas.microsoft.com/office/powerpoint/2010/main" val="689321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43255" y="11918"/>
            <a:ext cx="9750327" cy="6846082"/>
          </a:xfrm>
          <a:prstGeom prst="rect">
            <a:avLst/>
          </a:prstGeom>
        </p:spPr>
      </p:pic>
    </p:spTree>
    <p:extLst>
      <p:ext uri="{BB962C8B-B14F-4D97-AF65-F5344CB8AC3E}">
        <p14:creationId xmlns:p14="http://schemas.microsoft.com/office/powerpoint/2010/main" val="804828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the Trade</a:t>
            </a:r>
            <a:endParaRPr lang="en-US" dirty="0"/>
          </a:p>
        </p:txBody>
      </p:sp>
      <p:sp>
        <p:nvSpPr>
          <p:cNvPr id="3" name="Content Placeholder 2"/>
          <p:cNvSpPr>
            <a:spLocks noGrp="1"/>
          </p:cNvSpPr>
          <p:nvPr>
            <p:ph idx="1"/>
          </p:nvPr>
        </p:nvSpPr>
        <p:spPr>
          <a:xfrm>
            <a:off x="519545" y="1371600"/>
            <a:ext cx="10985067" cy="5237018"/>
          </a:xfrm>
        </p:spPr>
        <p:txBody>
          <a:bodyPr>
            <a:noAutofit/>
          </a:bodyPr>
          <a:lstStyle/>
          <a:p>
            <a:r>
              <a:rPr lang="en-US" sz="2400" dirty="0"/>
              <a:t>1.Traders walk single file beside their path to enter the trading hub and single file on the other side to return home. They may not travel to other towns</a:t>
            </a:r>
            <a:r>
              <a:rPr lang="en-US" sz="2400" dirty="0" smtClean="0"/>
              <a:t>.</a:t>
            </a:r>
          </a:p>
          <a:p>
            <a:r>
              <a:rPr lang="en-US" sz="2400" dirty="0"/>
              <a:t>2.Trading is restricted to the trading hub and must be one token for one token. Trades can only be made with people from other towns.</a:t>
            </a:r>
          </a:p>
          <a:p>
            <a:r>
              <a:rPr lang="en-US" sz="2400" dirty="0"/>
              <a:t>3.Traders may carry only one token at a time.</a:t>
            </a:r>
          </a:p>
          <a:p>
            <a:r>
              <a:rPr lang="en-US" sz="2400" dirty="0"/>
              <a:t>4.When a trade is complete, traders take their merchandise home and pick up another token to trade.</a:t>
            </a:r>
          </a:p>
          <a:p>
            <a:r>
              <a:rPr lang="en-US" sz="2400" dirty="0"/>
              <a:t>5.Continue trading until at least one group has accumulated all seven products.</a:t>
            </a:r>
          </a:p>
          <a:p>
            <a:endParaRPr lang="en-US" sz="2400" dirty="0"/>
          </a:p>
        </p:txBody>
      </p:sp>
    </p:spTree>
    <p:extLst>
      <p:ext uri="{BB962C8B-B14F-4D97-AF65-F5344CB8AC3E}">
        <p14:creationId xmlns:p14="http://schemas.microsoft.com/office/powerpoint/2010/main" val="128264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Debrief</a:t>
            </a:r>
            <a:br>
              <a:rPr lang="en-US" dirty="0" smtClean="0"/>
            </a:br>
            <a:r>
              <a:rPr lang="en-US" dirty="0" smtClean="0"/>
              <a:t>Respond to the questions on your debrief paper.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84465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a:t>
            </a:r>
            <a:endParaRPr lang="en-US" dirty="0"/>
          </a:p>
        </p:txBody>
      </p:sp>
      <p:sp>
        <p:nvSpPr>
          <p:cNvPr id="3" name="Content Placeholder 2"/>
          <p:cNvSpPr>
            <a:spLocks noGrp="1"/>
          </p:cNvSpPr>
          <p:nvPr>
            <p:ph idx="1"/>
          </p:nvPr>
        </p:nvSpPr>
        <p:spPr/>
        <p:txBody>
          <a:bodyPr>
            <a:normAutofit/>
          </a:bodyPr>
          <a:lstStyle/>
          <a:p>
            <a:r>
              <a:rPr lang="en-US" sz="3200" dirty="0" smtClean="0"/>
              <a:t>You are the newly crowned Roman Emperor. There are many problems facing the empire. On your half sheet of paper explain which problem you would seek to address first. Why would you address that particular problem first?</a:t>
            </a:r>
            <a:endParaRPr lang="en-US" sz="3200" dirty="0"/>
          </a:p>
        </p:txBody>
      </p:sp>
    </p:spTree>
    <p:extLst>
      <p:ext uri="{BB962C8B-B14F-4D97-AF65-F5344CB8AC3E}">
        <p14:creationId xmlns:p14="http://schemas.microsoft.com/office/powerpoint/2010/main" val="2658916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936235" y="873490"/>
            <a:ext cx="7255765" cy="5381835"/>
          </a:xfrm>
          <a:prstGeom prst="rect">
            <a:avLst/>
          </a:prstGeom>
        </p:spPr>
      </p:pic>
      <p:sp>
        <p:nvSpPr>
          <p:cNvPr id="5" name="TextBox 4"/>
          <p:cNvSpPr txBox="1"/>
          <p:nvPr/>
        </p:nvSpPr>
        <p:spPr>
          <a:xfrm>
            <a:off x="623455" y="1905000"/>
            <a:ext cx="3886200" cy="2031325"/>
          </a:xfrm>
          <a:prstGeom prst="rect">
            <a:avLst/>
          </a:prstGeom>
          <a:noFill/>
        </p:spPr>
        <p:txBody>
          <a:bodyPr wrap="square" rtlCol="0">
            <a:spAutoFit/>
          </a:bodyPr>
          <a:lstStyle/>
          <a:p>
            <a:r>
              <a:rPr lang="en-US" dirty="0" smtClean="0"/>
              <a:t>What do the lines represent? </a:t>
            </a:r>
          </a:p>
          <a:p>
            <a:endParaRPr lang="en-US" dirty="0"/>
          </a:p>
          <a:p>
            <a:endParaRPr lang="en-US" dirty="0" smtClean="0"/>
          </a:p>
          <a:p>
            <a:endParaRPr lang="en-US" dirty="0"/>
          </a:p>
          <a:p>
            <a:endParaRPr lang="en-US" dirty="0" smtClean="0"/>
          </a:p>
          <a:p>
            <a:r>
              <a:rPr lang="en-US" dirty="0" smtClean="0"/>
              <a:t>Do you think they are realistic routes? Explain. </a:t>
            </a:r>
            <a:endParaRPr lang="en-US" dirty="0"/>
          </a:p>
        </p:txBody>
      </p:sp>
    </p:spTree>
    <p:extLst>
      <p:ext uri="{BB962C8B-B14F-4D97-AF65-F5344CB8AC3E}">
        <p14:creationId xmlns:p14="http://schemas.microsoft.com/office/powerpoint/2010/main" val="91336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39171"/>
            <a:ext cx="12192000" cy="6818829"/>
          </a:xfrm>
          <a:prstGeom prst="rect">
            <a:avLst/>
          </a:prstGeom>
        </p:spPr>
      </p:pic>
    </p:spTree>
    <p:extLst>
      <p:ext uri="{BB962C8B-B14F-4D97-AF65-F5344CB8AC3E}">
        <p14:creationId xmlns:p14="http://schemas.microsoft.com/office/powerpoint/2010/main" val="403956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071863" y="0"/>
            <a:ext cx="9120137" cy="6858000"/>
          </a:xfrm>
          <a:prstGeom prst="rect">
            <a:avLst/>
          </a:prstGeom>
        </p:spPr>
      </p:pic>
      <p:sp>
        <p:nvSpPr>
          <p:cNvPr id="5" name="TextBox 4"/>
          <p:cNvSpPr txBox="1"/>
          <p:nvPr/>
        </p:nvSpPr>
        <p:spPr>
          <a:xfrm>
            <a:off x="394855" y="1905000"/>
            <a:ext cx="2677008" cy="4765964"/>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76740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Byzantium- Objective </a:t>
            </a:r>
            <a:endParaRPr lang="en-US" dirty="0"/>
          </a:p>
        </p:txBody>
      </p:sp>
      <p:sp>
        <p:nvSpPr>
          <p:cNvPr id="3" name="Content Placeholder 2"/>
          <p:cNvSpPr>
            <a:spLocks noGrp="1"/>
          </p:cNvSpPr>
          <p:nvPr>
            <p:ph idx="1"/>
          </p:nvPr>
        </p:nvSpPr>
        <p:spPr/>
        <p:txBody>
          <a:bodyPr>
            <a:normAutofit/>
          </a:bodyPr>
          <a:lstStyle/>
          <a:p>
            <a:r>
              <a:rPr lang="en-US" sz="2400" dirty="0" smtClean="0"/>
              <a:t>Historians will be able to describe the rise of the Byzantine Empire through a reading and response, and map activity. </a:t>
            </a:r>
          </a:p>
          <a:p>
            <a:endParaRPr lang="en-US" sz="2400" dirty="0"/>
          </a:p>
          <a:p>
            <a:r>
              <a:rPr lang="en-US" sz="2400" dirty="0" smtClean="0"/>
              <a:t>Agenda</a:t>
            </a:r>
          </a:p>
          <a:p>
            <a:pPr lvl="1"/>
            <a:r>
              <a:rPr lang="en-US" sz="2000" dirty="0"/>
              <a:t>Byzantine Empire map and map analysis questions</a:t>
            </a:r>
          </a:p>
          <a:p>
            <a:pPr lvl="1"/>
            <a:r>
              <a:rPr lang="en-US" sz="2000" dirty="0" smtClean="0"/>
              <a:t>Reading on the events that lead to the rise of the Byzantine Empire</a:t>
            </a:r>
          </a:p>
        </p:txBody>
      </p:sp>
    </p:spTree>
    <p:extLst>
      <p:ext uri="{BB962C8B-B14F-4D97-AF65-F5344CB8AC3E}">
        <p14:creationId xmlns:p14="http://schemas.microsoft.com/office/powerpoint/2010/main" val="2517676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218" y="624110"/>
            <a:ext cx="3524394" cy="5630658"/>
          </a:xfrm>
        </p:spPr>
        <p:txBody>
          <a:bodyPr/>
          <a:lstStyle/>
          <a:p>
            <a:r>
              <a:rPr lang="en-US" dirty="0" smtClean="0"/>
              <a:t>Follow the directions on your worksheet </a:t>
            </a:r>
            <a:r>
              <a:rPr lang="en-US" smtClean="0"/>
              <a:t>to complete the map. </a:t>
            </a:r>
            <a:endParaRPr lang="en-US" dirty="0"/>
          </a:p>
        </p:txBody>
      </p:sp>
      <p:pic>
        <p:nvPicPr>
          <p:cNvPr id="4" name="Content Placeholder 3"/>
          <p:cNvPicPr>
            <a:picLocks noGrp="1" noChangeAspect="1"/>
          </p:cNvPicPr>
          <p:nvPr>
            <p:ph idx="1"/>
          </p:nvPr>
        </p:nvPicPr>
        <p:blipFill>
          <a:blip r:embed="rId2"/>
          <a:stretch>
            <a:fillRect/>
          </a:stretch>
        </p:blipFill>
        <p:spPr>
          <a:xfrm>
            <a:off x="0" y="311727"/>
            <a:ext cx="7798626" cy="5943041"/>
          </a:xfrm>
          <a:prstGeom prst="rect">
            <a:avLst/>
          </a:prstGeom>
        </p:spPr>
      </p:pic>
      <p:sp>
        <p:nvSpPr>
          <p:cNvPr id="5" name="TextBox 4"/>
          <p:cNvSpPr txBox="1"/>
          <p:nvPr/>
        </p:nvSpPr>
        <p:spPr>
          <a:xfrm>
            <a:off x="7980218" y="311727"/>
            <a:ext cx="3803073" cy="923330"/>
          </a:xfrm>
          <a:prstGeom prst="rect">
            <a:avLst/>
          </a:prstGeom>
          <a:noFill/>
        </p:spPr>
        <p:txBody>
          <a:bodyPr wrap="square" rtlCol="0">
            <a:spAutoFit/>
          </a:bodyPr>
          <a:lstStyle/>
          <a:p>
            <a:pPr algn="ctr"/>
            <a:r>
              <a:rPr lang="en-US" dirty="0" smtClean="0"/>
              <a:t>Directions</a:t>
            </a:r>
          </a:p>
          <a:p>
            <a:pPr algn="ctr"/>
            <a:endParaRPr lang="en-US" dirty="0"/>
          </a:p>
          <a:p>
            <a:endParaRPr lang="en-US" dirty="0"/>
          </a:p>
        </p:txBody>
      </p:sp>
    </p:spTree>
    <p:extLst>
      <p:ext uri="{BB962C8B-B14F-4D97-AF65-F5344CB8AC3E}">
        <p14:creationId xmlns:p14="http://schemas.microsoft.com/office/powerpoint/2010/main" val="919538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81585"/>
            <a:ext cx="12192000" cy="6997149"/>
          </a:xfrm>
          <a:prstGeom prst="rect">
            <a:avLst/>
          </a:prstGeom>
        </p:spPr>
      </p:pic>
    </p:spTree>
    <p:extLst>
      <p:ext uri="{BB962C8B-B14F-4D97-AF65-F5344CB8AC3E}">
        <p14:creationId xmlns:p14="http://schemas.microsoft.com/office/powerpoint/2010/main" val="3432198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Analysis Questions</a:t>
            </a:r>
            <a:endParaRPr lang="en-US" dirty="0"/>
          </a:p>
        </p:txBody>
      </p:sp>
      <p:sp>
        <p:nvSpPr>
          <p:cNvPr id="3" name="Content Placeholder 2"/>
          <p:cNvSpPr>
            <a:spLocks noGrp="1"/>
          </p:cNvSpPr>
          <p:nvPr>
            <p:ph idx="1"/>
          </p:nvPr>
        </p:nvSpPr>
        <p:spPr/>
        <p:txBody>
          <a:bodyPr/>
          <a:lstStyle/>
          <a:p>
            <a:r>
              <a:rPr lang="en-US" dirty="0" smtClean="0"/>
              <a:t>What do you notice about the Roman Empire?</a:t>
            </a:r>
          </a:p>
          <a:p>
            <a:endParaRPr lang="en-US" dirty="0"/>
          </a:p>
          <a:p>
            <a:r>
              <a:rPr lang="en-US" dirty="0" smtClean="0"/>
              <a:t>By 500 what became of the western half of the Roman Empire?</a:t>
            </a:r>
          </a:p>
          <a:p>
            <a:endParaRPr lang="en-US" dirty="0"/>
          </a:p>
          <a:p>
            <a:r>
              <a:rPr lang="en-US" dirty="0" smtClean="0"/>
              <a:t>What groups of people controlled these lands?</a:t>
            </a:r>
          </a:p>
          <a:p>
            <a:endParaRPr lang="en-US" dirty="0"/>
          </a:p>
          <a:p>
            <a:r>
              <a:rPr lang="en-US" dirty="0" smtClean="0"/>
              <a:t>Why do you think the Eastern Roman Empire survived?</a:t>
            </a:r>
            <a:endParaRPr lang="en-US" dirty="0"/>
          </a:p>
        </p:txBody>
      </p:sp>
    </p:spTree>
    <p:extLst>
      <p:ext uri="{BB962C8B-B14F-4D97-AF65-F5344CB8AC3E}">
        <p14:creationId xmlns:p14="http://schemas.microsoft.com/office/powerpoint/2010/main" val="3028464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Byzantium Reading</a:t>
            </a:r>
            <a:endParaRPr lang="en-US" dirty="0"/>
          </a:p>
        </p:txBody>
      </p:sp>
      <p:sp>
        <p:nvSpPr>
          <p:cNvPr id="3" name="Content Placeholder 2"/>
          <p:cNvSpPr>
            <a:spLocks noGrp="1"/>
          </p:cNvSpPr>
          <p:nvPr>
            <p:ph idx="1"/>
          </p:nvPr>
        </p:nvSpPr>
        <p:spPr>
          <a:xfrm>
            <a:off x="591756" y="1340755"/>
            <a:ext cx="2938752" cy="3777622"/>
          </a:xfrm>
        </p:spPr>
        <p:txBody>
          <a:bodyPr>
            <a:noAutofit/>
          </a:bodyPr>
          <a:lstStyle/>
          <a:p>
            <a:r>
              <a:rPr lang="en-US" sz="2000" dirty="0" smtClean="0"/>
              <a:t>Define barbarian: </a:t>
            </a:r>
          </a:p>
          <a:p>
            <a:pPr lvl="1"/>
            <a:r>
              <a:rPr lang="en-US" sz="1800" dirty="0" smtClean="0"/>
              <a:t>Used to describe people from outside the empire who spoke a different language</a:t>
            </a:r>
          </a:p>
          <a:p>
            <a:pPr lvl="1"/>
            <a:r>
              <a:rPr lang="en-US" sz="1800" dirty="0" smtClean="0"/>
              <a:t>Today it means someone who is uncivilized and warlike</a:t>
            </a:r>
          </a:p>
          <a:p>
            <a:pPr lvl="1"/>
            <a:endParaRPr lang="en-US" sz="1800" dirty="0"/>
          </a:p>
          <a:p>
            <a:pPr lvl="1"/>
            <a:r>
              <a:rPr lang="en-US" sz="1800" dirty="0" smtClean="0"/>
              <a:t>The word vandal/vandalism comes from one barbarian group called the Vandals.</a:t>
            </a:r>
          </a:p>
          <a:p>
            <a:pPr lvl="1"/>
            <a:endParaRPr lang="en-US" sz="1800" dirty="0"/>
          </a:p>
          <a:p>
            <a:pPr lvl="1"/>
            <a:endParaRPr lang="en-US" sz="1800" dirty="0"/>
          </a:p>
        </p:txBody>
      </p:sp>
      <p:pic>
        <p:nvPicPr>
          <p:cNvPr id="4" name="Picture 3"/>
          <p:cNvPicPr>
            <a:picLocks noChangeAspect="1"/>
          </p:cNvPicPr>
          <p:nvPr/>
        </p:nvPicPr>
        <p:blipFill>
          <a:blip r:embed="rId2"/>
          <a:stretch>
            <a:fillRect/>
          </a:stretch>
        </p:blipFill>
        <p:spPr>
          <a:xfrm>
            <a:off x="4468091" y="1350818"/>
            <a:ext cx="8077200" cy="5507182"/>
          </a:xfrm>
          <a:prstGeom prst="rect">
            <a:avLst/>
          </a:prstGeom>
        </p:spPr>
      </p:pic>
    </p:spTree>
    <p:extLst>
      <p:ext uri="{BB962C8B-B14F-4D97-AF65-F5344CB8AC3E}">
        <p14:creationId xmlns:p14="http://schemas.microsoft.com/office/powerpoint/2010/main" val="9029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45961" y="0"/>
            <a:ext cx="3742912" cy="5964382"/>
          </a:xfrm>
        </p:spPr>
        <p:txBody>
          <a:bodyPr>
            <a:noAutofit/>
          </a:bodyPr>
          <a:lstStyle/>
          <a:p>
            <a:r>
              <a:rPr lang="en-US" sz="3200" dirty="0" smtClean="0"/>
              <a:t>How did Diocletian rule the empire</a:t>
            </a:r>
          </a:p>
          <a:p>
            <a:endParaRPr lang="en-US" sz="2400" dirty="0"/>
          </a:p>
          <a:p>
            <a:pPr lvl="1"/>
            <a:r>
              <a:rPr lang="en-US" sz="2000" dirty="0" smtClean="0"/>
              <a:t>He divided the empire into two parts (West and East) and had two men rule each half</a:t>
            </a:r>
          </a:p>
          <a:p>
            <a:pPr lvl="1"/>
            <a:r>
              <a:rPr lang="en-US" sz="2000" dirty="0" smtClean="0"/>
              <a:t>He increased the size of the army to deal with invasions, but helped bankrupt the empire too</a:t>
            </a:r>
          </a:p>
          <a:p>
            <a:pPr lvl="1"/>
            <a:r>
              <a:rPr lang="en-US" sz="2000" dirty="0" smtClean="0"/>
              <a:t>He hoped that these changes would protect the empire and make it easier to rule</a:t>
            </a:r>
            <a:endParaRPr lang="en-US" sz="2000" dirty="0"/>
          </a:p>
        </p:txBody>
      </p:sp>
      <p:pic>
        <p:nvPicPr>
          <p:cNvPr id="4" name="Picture 3"/>
          <p:cNvPicPr>
            <a:picLocks noChangeAspect="1"/>
          </p:cNvPicPr>
          <p:nvPr/>
        </p:nvPicPr>
        <p:blipFill>
          <a:blip r:embed="rId2"/>
          <a:stretch>
            <a:fillRect/>
          </a:stretch>
        </p:blipFill>
        <p:spPr>
          <a:xfrm>
            <a:off x="5065927" y="624110"/>
            <a:ext cx="7126073" cy="5394614"/>
          </a:xfrm>
          <a:prstGeom prst="rect">
            <a:avLst/>
          </a:prstGeom>
        </p:spPr>
      </p:pic>
    </p:spTree>
    <p:extLst>
      <p:ext uri="{BB962C8B-B14F-4D97-AF65-F5344CB8AC3E}">
        <p14:creationId xmlns:p14="http://schemas.microsoft.com/office/powerpoint/2010/main" val="17933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Constantine</a:t>
            </a:r>
            <a:endParaRPr lang="en-US" dirty="0"/>
          </a:p>
        </p:txBody>
      </p:sp>
      <p:sp>
        <p:nvSpPr>
          <p:cNvPr id="3" name="Content Placeholder 2"/>
          <p:cNvSpPr>
            <a:spLocks noGrp="1"/>
          </p:cNvSpPr>
          <p:nvPr>
            <p:ph idx="1"/>
          </p:nvPr>
        </p:nvSpPr>
        <p:spPr>
          <a:xfrm>
            <a:off x="5491720" y="1905000"/>
            <a:ext cx="6558539" cy="3777622"/>
          </a:xfrm>
        </p:spPr>
        <p:txBody>
          <a:bodyPr>
            <a:noAutofit/>
          </a:bodyPr>
          <a:lstStyle/>
          <a:p>
            <a:r>
              <a:rPr lang="en-US" dirty="0" smtClean="0"/>
              <a:t>When Emperor Constantine became emperor what attempts did he make at improving the empire?</a:t>
            </a:r>
          </a:p>
          <a:p>
            <a:endParaRPr lang="en-US" dirty="0"/>
          </a:p>
          <a:p>
            <a:r>
              <a:rPr lang="en-US" dirty="0" smtClean="0"/>
              <a:t>He established his capital at Byzantium (later called Constantinople) to try and stabilize the empire.</a:t>
            </a:r>
          </a:p>
          <a:p>
            <a:r>
              <a:rPr lang="en-US" dirty="0" smtClean="0"/>
              <a:t>Why did he move it there?</a:t>
            </a:r>
          </a:p>
          <a:p>
            <a:endParaRPr lang="en-US" dirty="0"/>
          </a:p>
          <a:p>
            <a:r>
              <a:rPr lang="en-US" dirty="0" smtClean="0"/>
              <a:t>Constantinople was defended by water on three sides and mountains on a fourth. It was also a powerful trading center being on the edge of Europe and Asia. </a:t>
            </a:r>
            <a:endParaRPr lang="en-US" dirty="0"/>
          </a:p>
        </p:txBody>
      </p:sp>
      <p:pic>
        <p:nvPicPr>
          <p:cNvPr id="4" name="Picture 3"/>
          <p:cNvPicPr>
            <a:picLocks noChangeAspect="1"/>
          </p:cNvPicPr>
          <p:nvPr/>
        </p:nvPicPr>
        <p:blipFill>
          <a:blip r:embed="rId2"/>
          <a:stretch>
            <a:fillRect/>
          </a:stretch>
        </p:blipFill>
        <p:spPr>
          <a:xfrm>
            <a:off x="319645" y="1905000"/>
            <a:ext cx="5172075" cy="3777622"/>
          </a:xfrm>
          <a:prstGeom prst="rect">
            <a:avLst/>
          </a:prstGeom>
        </p:spPr>
      </p:pic>
    </p:spTree>
    <p:extLst>
      <p:ext uri="{BB962C8B-B14F-4D97-AF65-F5344CB8AC3E}">
        <p14:creationId xmlns:p14="http://schemas.microsoft.com/office/powerpoint/2010/main" val="29094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1055</TotalTime>
  <Words>712</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Wisp</vt:lpstr>
      <vt:lpstr>Byzantine Empire</vt:lpstr>
      <vt:lpstr>Warm up </vt:lpstr>
      <vt:lpstr>Rise of Byzantium- Objective </vt:lpstr>
      <vt:lpstr>Follow the directions on your worksheet to complete the map. </vt:lpstr>
      <vt:lpstr>PowerPoint Presentation</vt:lpstr>
      <vt:lpstr>Map Analysis Questions</vt:lpstr>
      <vt:lpstr>Rise of Byzantium Reading</vt:lpstr>
      <vt:lpstr>PowerPoint Presentation</vt:lpstr>
      <vt:lpstr>Constantine</vt:lpstr>
      <vt:lpstr>Theodosius’ Will</vt:lpstr>
      <vt:lpstr>Fall of Rome and Rise of Byzantium</vt:lpstr>
      <vt:lpstr>PowerPoint Presentation</vt:lpstr>
      <vt:lpstr>Why did the Eastern Roman Empire survive?</vt:lpstr>
      <vt:lpstr>What lessons can we learn???</vt:lpstr>
      <vt:lpstr>Constantinople </vt:lpstr>
      <vt:lpstr>Shark Tank: Constantinople </vt:lpstr>
      <vt:lpstr>PowerPoint Presentation</vt:lpstr>
      <vt:lpstr>Rules of the Trade</vt:lpstr>
      <vt:lpstr>Debrief Respond to the questions on your debrief paper. </vt:lpstr>
      <vt:lpstr>PowerPoint Presentation</vt:lpstr>
      <vt:lpstr>PowerPoint Presentation</vt:lpstr>
      <vt:lpstr>PowerPoint Presentation</vt:lpstr>
    </vt:vector>
  </TitlesOfParts>
  <Company>CCPS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Byzantine Empire</dc:title>
  <dc:creator>Plott, Justin</dc:creator>
  <cp:lastModifiedBy>Plott, Justin</cp:lastModifiedBy>
  <cp:revision>21</cp:revision>
  <dcterms:created xsi:type="dcterms:W3CDTF">2018-10-01T00:01:24Z</dcterms:created>
  <dcterms:modified xsi:type="dcterms:W3CDTF">2018-10-03T18:27:26Z</dcterms:modified>
</cp:coreProperties>
</file>