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4" r:id="rId4"/>
    <p:sldId id="256" r:id="rId5"/>
    <p:sldId id="258" r:id="rId6"/>
    <p:sldId id="261" r:id="rId7"/>
    <p:sldId id="259" r:id="rId8"/>
    <p:sldId id="274" r:id="rId9"/>
    <p:sldId id="275" r:id="rId10"/>
    <p:sldId id="276" r:id="rId11"/>
    <p:sldId id="278" r:id="rId12"/>
    <p:sldId id="277" r:id="rId13"/>
    <p:sldId id="262" r:id="rId14"/>
    <p:sldId id="263" r:id="rId15"/>
    <p:sldId id="266" r:id="rId16"/>
    <p:sldId id="267" r:id="rId17"/>
    <p:sldId id="268" r:id="rId18"/>
    <p:sldId id="269" r:id="rId19"/>
    <p:sldId id="270" r:id="rId20"/>
    <p:sldId id="271" r:id="rId21"/>
    <p:sldId id="272" r:id="rId22"/>
    <p:sldId id="265" r:id="rId23"/>
    <p:sldId id="273" r:id="rId24"/>
    <p:sldId id="279" r:id="rId25"/>
    <p:sldId id="287" r:id="rId26"/>
    <p:sldId id="288" r:id="rId27"/>
    <p:sldId id="289" r:id="rId28"/>
    <p:sldId id="290" r:id="rId29"/>
    <p:sldId id="291" r:id="rId30"/>
    <p:sldId id="292" r:id="rId31"/>
    <p:sldId id="281" r:id="rId32"/>
    <p:sldId id="280" r:id="rId33"/>
    <p:sldId id="286" r:id="rId34"/>
    <p:sldId id="283" r:id="rId35"/>
    <p:sldId id="284" r:id="rId36"/>
    <p:sldId id="285" r:id="rId37"/>
    <p:sldId id="28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5"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C2845-E3CB-4932-A82C-21CE56BDFD9E}"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5399E-30CD-4AEF-8A2B-70344A18CA40}" type="slidenum">
              <a:rPr lang="en-US" smtClean="0"/>
              <a:t>‹#›</a:t>
            </a:fld>
            <a:endParaRPr lang="en-US"/>
          </a:p>
        </p:txBody>
      </p:sp>
    </p:spTree>
    <p:extLst>
      <p:ext uri="{BB962C8B-B14F-4D97-AF65-F5344CB8AC3E}">
        <p14:creationId xmlns:p14="http://schemas.microsoft.com/office/powerpoint/2010/main" val="161228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C2845-E3CB-4932-A82C-21CE56BDFD9E}"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5399E-30CD-4AEF-8A2B-70344A18CA40}" type="slidenum">
              <a:rPr lang="en-US" smtClean="0"/>
              <a:t>‹#›</a:t>
            </a:fld>
            <a:endParaRPr lang="en-US"/>
          </a:p>
        </p:txBody>
      </p:sp>
    </p:spTree>
    <p:extLst>
      <p:ext uri="{BB962C8B-B14F-4D97-AF65-F5344CB8AC3E}">
        <p14:creationId xmlns:p14="http://schemas.microsoft.com/office/powerpoint/2010/main" val="10371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C2845-E3CB-4932-A82C-21CE56BDFD9E}"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5399E-30CD-4AEF-8A2B-70344A18CA40}" type="slidenum">
              <a:rPr lang="en-US" smtClean="0"/>
              <a:t>‹#›</a:t>
            </a:fld>
            <a:endParaRPr lang="en-US"/>
          </a:p>
        </p:txBody>
      </p:sp>
    </p:spTree>
    <p:extLst>
      <p:ext uri="{BB962C8B-B14F-4D97-AF65-F5344CB8AC3E}">
        <p14:creationId xmlns:p14="http://schemas.microsoft.com/office/powerpoint/2010/main" val="378637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C2845-E3CB-4932-A82C-21CE56BDFD9E}"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5399E-30CD-4AEF-8A2B-70344A18CA40}" type="slidenum">
              <a:rPr lang="en-US" smtClean="0"/>
              <a:t>‹#›</a:t>
            </a:fld>
            <a:endParaRPr lang="en-US"/>
          </a:p>
        </p:txBody>
      </p:sp>
    </p:spTree>
    <p:extLst>
      <p:ext uri="{BB962C8B-B14F-4D97-AF65-F5344CB8AC3E}">
        <p14:creationId xmlns:p14="http://schemas.microsoft.com/office/powerpoint/2010/main" val="17046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1C2845-E3CB-4932-A82C-21CE56BDFD9E}"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5399E-30CD-4AEF-8A2B-70344A18CA40}" type="slidenum">
              <a:rPr lang="en-US" smtClean="0"/>
              <a:t>‹#›</a:t>
            </a:fld>
            <a:endParaRPr lang="en-US"/>
          </a:p>
        </p:txBody>
      </p:sp>
    </p:spTree>
    <p:extLst>
      <p:ext uri="{BB962C8B-B14F-4D97-AF65-F5344CB8AC3E}">
        <p14:creationId xmlns:p14="http://schemas.microsoft.com/office/powerpoint/2010/main" val="195452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1C2845-E3CB-4932-A82C-21CE56BDFD9E}"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5399E-30CD-4AEF-8A2B-70344A18CA40}" type="slidenum">
              <a:rPr lang="en-US" smtClean="0"/>
              <a:t>‹#›</a:t>
            </a:fld>
            <a:endParaRPr lang="en-US"/>
          </a:p>
        </p:txBody>
      </p:sp>
    </p:spTree>
    <p:extLst>
      <p:ext uri="{BB962C8B-B14F-4D97-AF65-F5344CB8AC3E}">
        <p14:creationId xmlns:p14="http://schemas.microsoft.com/office/powerpoint/2010/main" val="392271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C2845-E3CB-4932-A82C-21CE56BDFD9E}"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5399E-30CD-4AEF-8A2B-70344A18CA40}" type="slidenum">
              <a:rPr lang="en-US" smtClean="0"/>
              <a:t>‹#›</a:t>
            </a:fld>
            <a:endParaRPr lang="en-US"/>
          </a:p>
        </p:txBody>
      </p:sp>
    </p:spTree>
    <p:extLst>
      <p:ext uri="{BB962C8B-B14F-4D97-AF65-F5344CB8AC3E}">
        <p14:creationId xmlns:p14="http://schemas.microsoft.com/office/powerpoint/2010/main" val="120750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C2845-E3CB-4932-A82C-21CE56BDFD9E}"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5399E-30CD-4AEF-8A2B-70344A18CA40}" type="slidenum">
              <a:rPr lang="en-US" smtClean="0"/>
              <a:t>‹#›</a:t>
            </a:fld>
            <a:endParaRPr lang="en-US"/>
          </a:p>
        </p:txBody>
      </p:sp>
    </p:spTree>
    <p:extLst>
      <p:ext uri="{BB962C8B-B14F-4D97-AF65-F5344CB8AC3E}">
        <p14:creationId xmlns:p14="http://schemas.microsoft.com/office/powerpoint/2010/main" val="25077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C2845-E3CB-4932-A82C-21CE56BDFD9E}"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5399E-30CD-4AEF-8A2B-70344A18CA40}" type="slidenum">
              <a:rPr lang="en-US" smtClean="0"/>
              <a:t>‹#›</a:t>
            </a:fld>
            <a:endParaRPr lang="en-US"/>
          </a:p>
        </p:txBody>
      </p:sp>
    </p:spTree>
    <p:extLst>
      <p:ext uri="{BB962C8B-B14F-4D97-AF65-F5344CB8AC3E}">
        <p14:creationId xmlns:p14="http://schemas.microsoft.com/office/powerpoint/2010/main" val="202945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1C2845-E3CB-4932-A82C-21CE56BDFD9E}"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5399E-30CD-4AEF-8A2B-70344A18CA40}" type="slidenum">
              <a:rPr lang="en-US" smtClean="0"/>
              <a:t>‹#›</a:t>
            </a:fld>
            <a:endParaRPr lang="en-US"/>
          </a:p>
        </p:txBody>
      </p:sp>
    </p:spTree>
    <p:extLst>
      <p:ext uri="{BB962C8B-B14F-4D97-AF65-F5344CB8AC3E}">
        <p14:creationId xmlns:p14="http://schemas.microsoft.com/office/powerpoint/2010/main" val="408568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1C2845-E3CB-4932-A82C-21CE56BDFD9E}"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5399E-30CD-4AEF-8A2B-70344A18CA40}" type="slidenum">
              <a:rPr lang="en-US" smtClean="0"/>
              <a:t>‹#›</a:t>
            </a:fld>
            <a:endParaRPr lang="en-US"/>
          </a:p>
        </p:txBody>
      </p:sp>
    </p:spTree>
    <p:extLst>
      <p:ext uri="{BB962C8B-B14F-4D97-AF65-F5344CB8AC3E}">
        <p14:creationId xmlns:p14="http://schemas.microsoft.com/office/powerpoint/2010/main" val="394728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C2845-E3CB-4932-A82C-21CE56BDFD9E}" type="datetimeFigureOut">
              <a:rPr lang="en-US" smtClean="0"/>
              <a:t>3/12/2019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5399E-30CD-4AEF-8A2B-70344A18CA40}" type="slidenum">
              <a:rPr lang="en-US" smtClean="0"/>
              <a:t>‹#›</a:t>
            </a:fld>
            <a:endParaRPr lang="en-US"/>
          </a:p>
        </p:txBody>
      </p:sp>
    </p:spTree>
    <p:extLst>
      <p:ext uri="{BB962C8B-B14F-4D97-AF65-F5344CB8AC3E}">
        <p14:creationId xmlns:p14="http://schemas.microsoft.com/office/powerpoint/2010/main" val="302564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normAutofit/>
          </a:bodyPr>
          <a:lstStyle/>
          <a:p>
            <a:r>
              <a:rPr lang="en-US" sz="4000" dirty="0" smtClean="0"/>
              <a:t>What is the most important building in your community?</a:t>
            </a:r>
          </a:p>
          <a:p>
            <a:r>
              <a:rPr lang="en-US" sz="4000" dirty="0" smtClean="0"/>
              <a:t>What is the purpose of that building?</a:t>
            </a:r>
            <a:endParaRPr lang="en-US" sz="4000" dirty="0"/>
          </a:p>
        </p:txBody>
      </p:sp>
    </p:spTree>
    <p:extLst>
      <p:ext uri="{BB962C8B-B14F-4D97-AF65-F5344CB8AC3E}">
        <p14:creationId xmlns:p14="http://schemas.microsoft.com/office/powerpoint/2010/main" val="3137160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did the Church’s power bring it into conflict with kings?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Church owned the most land in Europe and made a tax where everyone had to pay 10% of their earnings to the Church (it became incredibly wealthy)</a:t>
            </a:r>
          </a:p>
          <a:p>
            <a:r>
              <a:rPr lang="en-US" dirty="0" smtClean="0"/>
              <a:t>They were the only ones who spoke Latin and became the record keepers and advisers to kings (advise them what to do, tell them not to do something, ignore their commands)</a:t>
            </a:r>
            <a:endParaRPr lang="en-US" dirty="0"/>
          </a:p>
          <a:p>
            <a:r>
              <a:rPr lang="en-US" dirty="0" smtClean="0"/>
              <a:t>Pope Gregory wanted to appoint religious officials because he was head of the Church Why would kings dispute this power?</a:t>
            </a:r>
          </a:p>
          <a:p>
            <a:r>
              <a:rPr lang="en-US" dirty="0" smtClean="0"/>
              <a:t>Kings wanted that power because it was their kingdom</a:t>
            </a:r>
          </a:p>
          <a:p>
            <a:r>
              <a:rPr lang="en-US" dirty="0" smtClean="0"/>
              <a:t>Holy Roman Emperor said the Pope was no longer Pope, the Pope excommunicated him-&gt; the emperor was no longer a Christian so his soul would be in trouble and his people </a:t>
            </a:r>
            <a:r>
              <a:rPr lang="en-US" smtClean="0"/>
              <a:t>could overthrow him</a:t>
            </a:r>
            <a:endParaRPr lang="en-US" dirty="0" smtClean="0"/>
          </a:p>
          <a:p>
            <a:r>
              <a:rPr lang="en-US" dirty="0" smtClean="0"/>
              <a:t>The Holy Roman Emperor had to stand barefoot in the snow for three days outside the Pope’s house before he was forgiven. </a:t>
            </a:r>
            <a:endParaRPr lang="en-US" dirty="0"/>
          </a:p>
        </p:txBody>
      </p:sp>
    </p:spTree>
    <p:extLst>
      <p:ext uri="{BB962C8B-B14F-4D97-AF65-F5344CB8AC3E}">
        <p14:creationId xmlns:p14="http://schemas.microsoft.com/office/powerpoint/2010/main" val="15904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Pope vs Kings</a:t>
            </a:r>
            <a:endParaRPr lang="en-US" dirty="0"/>
          </a:p>
        </p:txBody>
      </p:sp>
      <p:sp>
        <p:nvSpPr>
          <p:cNvPr id="3" name="Content Placeholder 2"/>
          <p:cNvSpPr>
            <a:spLocks noGrp="1"/>
          </p:cNvSpPr>
          <p:nvPr>
            <p:ph idx="1"/>
          </p:nvPr>
        </p:nvSpPr>
        <p:spPr/>
        <p:txBody>
          <a:bodyPr/>
          <a:lstStyle/>
          <a:p>
            <a:r>
              <a:rPr lang="en-US" dirty="0" smtClean="0"/>
              <a:t>Why would kings resist the Pope’s power?</a:t>
            </a:r>
            <a:endParaRPr lang="en-US" dirty="0"/>
          </a:p>
          <a:p>
            <a:endParaRPr lang="en-US" dirty="0" smtClean="0"/>
          </a:p>
          <a:p>
            <a:endParaRPr lang="en-US" dirty="0"/>
          </a:p>
          <a:p>
            <a:r>
              <a:rPr lang="en-US" dirty="0" smtClean="0"/>
              <a:t>Why would the Pope want power over the kings? How </a:t>
            </a:r>
            <a:r>
              <a:rPr lang="en-US" smtClean="0"/>
              <a:t>did they do it?</a:t>
            </a:r>
            <a:endParaRPr lang="en-US" dirty="0"/>
          </a:p>
          <a:p>
            <a:endParaRPr lang="en-US" dirty="0" smtClean="0"/>
          </a:p>
          <a:p>
            <a:endParaRPr lang="en-US" dirty="0"/>
          </a:p>
          <a:p>
            <a:r>
              <a:rPr lang="en-US" dirty="0" smtClean="0"/>
              <a:t>Who </a:t>
            </a:r>
            <a:r>
              <a:rPr lang="en-US" dirty="0"/>
              <a:t>do you believe is </a:t>
            </a:r>
            <a:r>
              <a:rPr lang="en-US" dirty="0" smtClean="0"/>
              <a:t>right</a:t>
            </a:r>
            <a:r>
              <a:rPr lang="en-US" dirty="0"/>
              <a:t>?</a:t>
            </a:r>
          </a:p>
          <a:p>
            <a:endParaRPr lang="en-US" dirty="0"/>
          </a:p>
        </p:txBody>
      </p:sp>
    </p:spTree>
    <p:extLst>
      <p:ext uri="{BB962C8B-B14F-4D97-AF65-F5344CB8AC3E}">
        <p14:creationId xmlns:p14="http://schemas.microsoft.com/office/powerpoint/2010/main" val="898345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Pope vs Kings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5322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 how would you rate the power of the Church in the Middle Ages?</a:t>
            </a:r>
            <a:endParaRPr lang="en-US" dirty="0"/>
          </a:p>
        </p:txBody>
      </p:sp>
      <p:sp>
        <p:nvSpPr>
          <p:cNvPr id="3" name="Content Placeholder 2"/>
          <p:cNvSpPr>
            <a:spLocks noGrp="1"/>
          </p:cNvSpPr>
          <p:nvPr>
            <p:ph idx="1"/>
          </p:nvPr>
        </p:nvSpPr>
        <p:spPr/>
        <p:txBody>
          <a:bodyPr/>
          <a:lstStyle/>
          <a:p>
            <a:r>
              <a:rPr lang="en-US" dirty="0" smtClean="0"/>
              <a:t>1= very little power, being a figurehead</a:t>
            </a:r>
          </a:p>
          <a:p>
            <a:r>
              <a:rPr lang="en-US" dirty="0" smtClean="0"/>
              <a:t>10= total, absolute power over the lives of people</a:t>
            </a:r>
          </a:p>
          <a:p>
            <a:endParaRPr lang="en-US" dirty="0"/>
          </a:p>
          <a:p>
            <a:endParaRPr lang="en-US" dirty="0" smtClean="0"/>
          </a:p>
          <a:p>
            <a:r>
              <a:rPr lang="en-US" dirty="0" smtClean="0"/>
              <a:t>Who would you back in their disagreements, the Pope or </a:t>
            </a:r>
            <a:r>
              <a:rPr lang="en-US" smtClean="0"/>
              <a:t>the king?</a:t>
            </a:r>
            <a:endParaRPr lang="en-US" dirty="0"/>
          </a:p>
        </p:txBody>
      </p:sp>
    </p:spTree>
    <p:extLst>
      <p:ext uri="{BB962C8B-B14F-4D97-AF65-F5344CB8AC3E}">
        <p14:creationId xmlns:p14="http://schemas.microsoft.com/office/powerpoint/2010/main" val="3981007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Travel to the Medieval Church!!!!!</a:t>
            </a:r>
            <a:endParaRPr lang="en-US" dirty="0"/>
          </a:p>
        </p:txBody>
      </p:sp>
      <p:sp>
        <p:nvSpPr>
          <p:cNvPr id="3" name="Content Placeholder 2"/>
          <p:cNvSpPr>
            <a:spLocks noGrp="1"/>
          </p:cNvSpPr>
          <p:nvPr>
            <p:ph idx="1"/>
          </p:nvPr>
        </p:nvSpPr>
        <p:spPr/>
        <p:txBody>
          <a:bodyPr>
            <a:normAutofit lnSpcReduction="10000"/>
          </a:bodyPr>
          <a:lstStyle/>
          <a:p>
            <a:r>
              <a:rPr lang="en-US" dirty="0" smtClean="0"/>
              <a:t>Today you will be gathering information on the influence of the Roman Catholic Church on life in the Middle Ages. </a:t>
            </a:r>
          </a:p>
          <a:p>
            <a:endParaRPr lang="en-US" dirty="0"/>
          </a:p>
          <a:p>
            <a:r>
              <a:rPr lang="en-US" dirty="0" smtClean="0"/>
              <a:t> </a:t>
            </a:r>
            <a:r>
              <a:rPr lang="en-US" dirty="0"/>
              <a:t>Y</a:t>
            </a:r>
            <a:r>
              <a:rPr lang="en-US" dirty="0" smtClean="0"/>
              <a:t>ou will “time travel” with a partner to five different sites in medieval Europe. You will use the information to engage in a class discussion and complete an assignment. </a:t>
            </a:r>
          </a:p>
          <a:p>
            <a:endParaRPr lang="en-US" dirty="0"/>
          </a:p>
          <a:p>
            <a:r>
              <a:rPr lang="en-US" dirty="0" smtClean="0"/>
              <a:t>Before moving from one station to another via “time machine” you must check-in with Mr. Plott to help make sense of what you have learned and to ensure accuracy.</a:t>
            </a:r>
            <a:endParaRPr lang="en-US" dirty="0"/>
          </a:p>
        </p:txBody>
      </p:sp>
    </p:spTree>
    <p:extLst>
      <p:ext uri="{BB962C8B-B14F-4D97-AF65-F5344CB8AC3E}">
        <p14:creationId xmlns:p14="http://schemas.microsoft.com/office/powerpoint/2010/main" val="2234915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2843"/>
            <a:ext cx="10515600" cy="1325563"/>
          </a:xfrm>
        </p:spPr>
        <p:txBody>
          <a:bodyPr>
            <a:normAutofit fontScale="90000"/>
          </a:bodyPr>
          <a:lstStyle/>
          <a:p>
            <a:r>
              <a:rPr lang="en-US" dirty="0"/>
              <a:t>Let's first use </a:t>
            </a:r>
            <a:r>
              <a:rPr lang="en-US" dirty="0" smtClean="0"/>
              <a:t>the following </a:t>
            </a:r>
            <a:r>
              <a:rPr lang="en-US" dirty="0"/>
              <a:t>four maps showing Europe in 737, 1000, 1212, and 1383 to help us answer the question, "How influential was the Roman Catholic Church in the Middle Ages?"</a:t>
            </a:r>
          </a:p>
        </p:txBody>
      </p:sp>
      <p:sp>
        <p:nvSpPr>
          <p:cNvPr id="3" name="Content Placeholder 2"/>
          <p:cNvSpPr>
            <a:spLocks noGrp="1"/>
          </p:cNvSpPr>
          <p:nvPr>
            <p:ph idx="1"/>
          </p:nvPr>
        </p:nvSpPr>
        <p:spPr>
          <a:xfrm>
            <a:off x="838200" y="3200399"/>
            <a:ext cx="10515600" cy="2976563"/>
          </a:xfrm>
        </p:spPr>
        <p:txBody>
          <a:bodyPr/>
          <a:lstStyle/>
          <a:p>
            <a:pPr marL="0" indent="0">
              <a:buNone/>
            </a:pPr>
            <a:r>
              <a:rPr lang="en-US" dirty="0" smtClean="0"/>
              <a:t>Look for any similarities or differences </a:t>
            </a:r>
            <a:r>
              <a:rPr lang="en-US" smtClean="0"/>
              <a:t>between these maps?</a:t>
            </a:r>
            <a:endParaRPr lang="en-US"/>
          </a:p>
          <a:p>
            <a:r>
              <a:rPr lang="en-US" dirty="0" smtClean="0"/>
              <a:t>Note Western Christendom means the Roman Catholic Church</a:t>
            </a:r>
          </a:p>
          <a:p>
            <a:endParaRPr lang="en-US" dirty="0"/>
          </a:p>
          <a:p>
            <a:r>
              <a:rPr lang="en-US" dirty="0" smtClean="0"/>
              <a:t>Eastern Christendom refers to the Eastern Orthodox Church</a:t>
            </a:r>
          </a:p>
          <a:p>
            <a:endParaRPr lang="en-US" dirty="0"/>
          </a:p>
        </p:txBody>
      </p:sp>
    </p:spTree>
    <p:extLst>
      <p:ext uri="{BB962C8B-B14F-4D97-AF65-F5344CB8AC3E}">
        <p14:creationId xmlns:p14="http://schemas.microsoft.com/office/powerpoint/2010/main" val="831710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13152" y="0"/>
            <a:ext cx="10165695" cy="6858000"/>
          </a:xfrm>
          <a:prstGeom prst="rect">
            <a:avLst/>
          </a:prstGeom>
        </p:spPr>
      </p:pic>
    </p:spTree>
    <p:extLst>
      <p:ext uri="{BB962C8B-B14F-4D97-AF65-F5344CB8AC3E}">
        <p14:creationId xmlns:p14="http://schemas.microsoft.com/office/powerpoint/2010/main" val="1277562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98812" y="-1"/>
            <a:ext cx="9654988" cy="7100047"/>
          </a:xfrm>
          <a:prstGeom prst="rect">
            <a:avLst/>
          </a:prstGeom>
        </p:spPr>
      </p:pic>
    </p:spTree>
    <p:extLst>
      <p:ext uri="{BB962C8B-B14F-4D97-AF65-F5344CB8AC3E}">
        <p14:creationId xmlns:p14="http://schemas.microsoft.com/office/powerpoint/2010/main" val="2932640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17813" y="0"/>
            <a:ext cx="10035988" cy="6858000"/>
          </a:xfrm>
          <a:prstGeom prst="rect">
            <a:avLst/>
          </a:prstGeom>
        </p:spPr>
      </p:pic>
    </p:spTree>
    <p:extLst>
      <p:ext uri="{BB962C8B-B14F-4D97-AF65-F5344CB8AC3E}">
        <p14:creationId xmlns:p14="http://schemas.microsoft.com/office/powerpoint/2010/main" val="3280169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34353" y="2622"/>
            <a:ext cx="9919447" cy="6855378"/>
          </a:xfrm>
          <a:prstGeom prst="rect">
            <a:avLst/>
          </a:prstGeom>
        </p:spPr>
      </p:pic>
    </p:spTree>
    <p:extLst>
      <p:ext uri="{BB962C8B-B14F-4D97-AF65-F5344CB8AC3E}">
        <p14:creationId xmlns:p14="http://schemas.microsoft.com/office/powerpoint/2010/main" val="4180393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705394"/>
            <a:ext cx="5392783" cy="5499147"/>
          </a:xfrm>
        </p:spPr>
        <p:txBody>
          <a:bodyPr>
            <a:normAutofit/>
          </a:bodyPr>
          <a:lstStyle/>
          <a:p>
            <a:r>
              <a:rPr lang="en-US" dirty="0"/>
              <a:t>The most important building in a medieval European town was usually the church. This reflects the importance of the church in people’s daily lives during the Middle Ages.</a:t>
            </a:r>
          </a:p>
          <a:p>
            <a:endParaRPr lang="en-US" dirty="0"/>
          </a:p>
          <a:p>
            <a:r>
              <a:rPr lang="en-US" dirty="0"/>
              <a:t>In this activity, we will learn more about the Roman Catholic Church and its influence in the daily life of medieval Europeans.</a:t>
            </a:r>
          </a:p>
          <a:p>
            <a:endParaRPr lang="en-US" dirty="0"/>
          </a:p>
        </p:txBody>
      </p:sp>
      <p:pic>
        <p:nvPicPr>
          <p:cNvPr id="4" name="Picture 3"/>
          <p:cNvPicPr>
            <a:picLocks noChangeAspect="1"/>
          </p:cNvPicPr>
          <p:nvPr/>
        </p:nvPicPr>
        <p:blipFill>
          <a:blip r:embed="rId2"/>
          <a:stretch>
            <a:fillRect/>
          </a:stretch>
        </p:blipFill>
        <p:spPr>
          <a:xfrm>
            <a:off x="6348141" y="98107"/>
            <a:ext cx="5843859" cy="6655390"/>
          </a:xfrm>
          <a:prstGeom prst="rect">
            <a:avLst/>
          </a:prstGeom>
        </p:spPr>
      </p:pic>
    </p:spTree>
    <p:extLst>
      <p:ext uri="{BB962C8B-B14F-4D97-AF65-F5344CB8AC3E}">
        <p14:creationId xmlns:p14="http://schemas.microsoft.com/office/powerpoint/2010/main" val="2568844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Does the Roman Catholic church expand or contract in size?</a:t>
            </a:r>
          </a:p>
          <a:p>
            <a:endParaRPr lang="en-US" dirty="0"/>
          </a:p>
          <a:p>
            <a:r>
              <a:rPr lang="en-US" dirty="0" smtClean="0"/>
              <a:t>What about the Eastern Church?</a:t>
            </a:r>
          </a:p>
          <a:p>
            <a:endParaRPr lang="en-US" dirty="0"/>
          </a:p>
          <a:p>
            <a:r>
              <a:rPr lang="en-US" dirty="0" smtClean="0"/>
              <a:t>What might be the reason/s for </a:t>
            </a:r>
            <a:r>
              <a:rPr lang="en-US" smtClean="0"/>
              <a:t>these changes?</a:t>
            </a:r>
            <a:endParaRPr lang="en-US" dirty="0"/>
          </a:p>
        </p:txBody>
      </p:sp>
    </p:spTree>
    <p:extLst>
      <p:ext uri="{BB962C8B-B14F-4D97-AF65-F5344CB8AC3E}">
        <p14:creationId xmlns:p14="http://schemas.microsoft.com/office/powerpoint/2010/main" val="2645545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034118" y="0"/>
            <a:ext cx="8157882" cy="6858000"/>
          </a:xfrm>
          <a:prstGeom prst="rect">
            <a:avLst/>
          </a:prstGeom>
        </p:spPr>
      </p:pic>
      <p:sp>
        <p:nvSpPr>
          <p:cNvPr id="5" name="TextBox 4"/>
          <p:cNvSpPr txBox="1"/>
          <p:nvPr/>
        </p:nvSpPr>
        <p:spPr>
          <a:xfrm>
            <a:off x="322729" y="0"/>
            <a:ext cx="3711389" cy="6740307"/>
          </a:xfrm>
          <a:prstGeom prst="rect">
            <a:avLst/>
          </a:prstGeom>
          <a:noFill/>
        </p:spPr>
        <p:txBody>
          <a:bodyPr wrap="square" rtlCol="0">
            <a:spAutoFit/>
          </a:bodyPr>
          <a:lstStyle/>
          <a:p>
            <a:r>
              <a:rPr lang="en-US" sz="2400" dirty="0" smtClean="0"/>
              <a:t>As you go time travelling through the Middle Ages, you will visit these five locations shown to gather information about the Church’s influence on life in medieval Europe.</a:t>
            </a:r>
          </a:p>
          <a:p>
            <a:endParaRPr lang="en-US" sz="2400" dirty="0"/>
          </a:p>
          <a:p>
            <a:endParaRPr lang="en-US" sz="2400" dirty="0" smtClean="0"/>
          </a:p>
          <a:p>
            <a:endParaRPr lang="en-US" sz="2400" dirty="0"/>
          </a:p>
          <a:p>
            <a:r>
              <a:rPr lang="en-US" sz="2400" dirty="0"/>
              <a:t> </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p:txBody>
      </p:sp>
    </p:spTree>
    <p:extLst>
      <p:ext uri="{BB962C8B-B14F-4D97-AF65-F5344CB8AC3E}">
        <p14:creationId xmlns:p14="http://schemas.microsoft.com/office/powerpoint/2010/main" val="1319476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Station A: Iona, Scotland-&gt; Holidays; Monks and Nuns </a:t>
            </a:r>
          </a:p>
        </p:txBody>
      </p:sp>
    </p:spTree>
    <p:extLst>
      <p:ext uri="{BB962C8B-B14F-4D97-AF65-F5344CB8AC3E}">
        <p14:creationId xmlns:p14="http://schemas.microsoft.com/office/powerpoint/2010/main" val="2818342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Directions</a:t>
            </a:r>
            <a:endParaRPr lang="en-US" dirty="0"/>
          </a:p>
        </p:txBody>
      </p:sp>
      <p:sp>
        <p:nvSpPr>
          <p:cNvPr id="3" name="Content Placeholder 2"/>
          <p:cNvSpPr>
            <a:spLocks noGrp="1"/>
          </p:cNvSpPr>
          <p:nvPr>
            <p:ph idx="1"/>
          </p:nvPr>
        </p:nvSpPr>
        <p:spPr>
          <a:xfrm>
            <a:off x="838200" y="1452283"/>
            <a:ext cx="10515600" cy="5101198"/>
          </a:xfrm>
        </p:spPr>
        <p:txBody>
          <a:bodyPr>
            <a:normAutofit fontScale="92500" lnSpcReduction="10000"/>
          </a:bodyPr>
          <a:lstStyle/>
          <a:p>
            <a:r>
              <a:rPr lang="en-US" dirty="0"/>
              <a:t>As you visit each site, do the following:</a:t>
            </a:r>
          </a:p>
          <a:p>
            <a:pPr marL="0" indent="0">
              <a:buNone/>
            </a:pPr>
            <a:r>
              <a:rPr lang="en-US" dirty="0"/>
              <a:t>•Follow the directions on the Placard</a:t>
            </a:r>
            <a:r>
              <a:rPr lang="en-US" dirty="0" smtClean="0"/>
              <a:t>.</a:t>
            </a:r>
          </a:p>
          <a:p>
            <a:pPr marL="0" indent="0">
              <a:buNone/>
            </a:pPr>
            <a:r>
              <a:rPr lang="en-US" dirty="0" smtClean="0"/>
              <a:t>•</a:t>
            </a:r>
            <a:r>
              <a:rPr lang="en-US" dirty="0"/>
              <a:t>Read the appropriate section of your text and complete Reading Notes.</a:t>
            </a:r>
          </a:p>
          <a:p>
            <a:pPr marL="0" indent="0">
              <a:buNone/>
            </a:pPr>
            <a:r>
              <a:rPr lang="en-US" dirty="0"/>
              <a:t>•Complete the activity for each site. In some cases, you will need to use Handout D to complete part of the activity.</a:t>
            </a:r>
          </a:p>
          <a:p>
            <a:pPr marL="0" indent="0">
              <a:buNone/>
            </a:pPr>
            <a:r>
              <a:rPr lang="en-US" dirty="0"/>
              <a:t>•When you’ve finished the reading and activity at the site, have your work checked. Then move through the time machine to an open site you have not yet visited.</a:t>
            </a:r>
          </a:p>
          <a:p>
            <a:pPr marL="0" indent="0">
              <a:buNone/>
            </a:pPr>
            <a:r>
              <a:rPr lang="en-US" dirty="0"/>
              <a:t>•Continue until you have visited all the sites</a:t>
            </a:r>
            <a:r>
              <a:rPr lang="en-US" dirty="0" smtClean="0"/>
              <a:t>.</a:t>
            </a:r>
          </a:p>
          <a:p>
            <a:r>
              <a:rPr lang="en-US" dirty="0"/>
              <a:t>Before moving from one station to another via “time machine” you must check-in with Mr. Plott to help make sense of what you have learned and to ensure accuracy.</a:t>
            </a:r>
          </a:p>
          <a:p>
            <a:endParaRPr lang="en-US" dirty="0"/>
          </a:p>
          <a:p>
            <a:endParaRPr lang="en-US" dirty="0"/>
          </a:p>
        </p:txBody>
      </p:sp>
    </p:spTree>
    <p:extLst>
      <p:ext uri="{BB962C8B-B14F-4D97-AF65-F5344CB8AC3E}">
        <p14:creationId xmlns:p14="http://schemas.microsoft.com/office/powerpoint/2010/main" val="428760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a:t>
            </a:r>
            <a:br>
              <a:rPr lang="en-US" dirty="0" smtClean="0"/>
            </a:br>
            <a:r>
              <a:rPr lang="en-US" dirty="0" smtClean="0"/>
              <a:t>Historians will be able to describe and evaluate the influences of the Medieval Church through a station activity, response, and video. </a:t>
            </a:r>
            <a:endParaRPr lang="en-US" dirty="0"/>
          </a:p>
        </p:txBody>
      </p:sp>
      <p:sp>
        <p:nvSpPr>
          <p:cNvPr id="3" name="Content Placeholder 2"/>
          <p:cNvSpPr>
            <a:spLocks noGrp="1"/>
          </p:cNvSpPr>
          <p:nvPr>
            <p:ph idx="1"/>
          </p:nvPr>
        </p:nvSpPr>
        <p:spPr>
          <a:xfrm>
            <a:off x="838200" y="2573383"/>
            <a:ext cx="10515600" cy="3603580"/>
          </a:xfrm>
        </p:spPr>
        <p:txBody>
          <a:bodyPr>
            <a:normAutofit/>
          </a:bodyPr>
          <a:lstStyle/>
          <a:p>
            <a:r>
              <a:rPr lang="en-US" sz="3600" dirty="0" smtClean="0"/>
              <a:t>Have out your worksheets from the previous day’s lessons. </a:t>
            </a:r>
          </a:p>
          <a:p>
            <a:r>
              <a:rPr lang="en-US" sz="3600" dirty="0" smtClean="0"/>
              <a:t>Take the time to complete your final station at your seat. </a:t>
            </a:r>
          </a:p>
          <a:p>
            <a:r>
              <a:rPr lang="en-US" sz="3600" dirty="0" smtClean="0"/>
              <a:t>We will then discuss your responses and view a video about how monks lived. </a:t>
            </a:r>
            <a:endParaRPr lang="en-US" sz="3600" dirty="0"/>
          </a:p>
        </p:txBody>
      </p:sp>
    </p:spTree>
    <p:extLst>
      <p:ext uri="{BB962C8B-B14F-4D97-AF65-F5344CB8AC3E}">
        <p14:creationId xmlns:p14="http://schemas.microsoft.com/office/powerpoint/2010/main" val="71217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Sacraments and Rituals of the Medieval Church</a:t>
            </a:r>
            <a:endParaRPr lang="en-US" dirty="0"/>
          </a:p>
        </p:txBody>
      </p:sp>
      <p:sp>
        <p:nvSpPr>
          <p:cNvPr id="3" name="Content Placeholder 2"/>
          <p:cNvSpPr>
            <a:spLocks noGrp="1"/>
          </p:cNvSpPr>
          <p:nvPr>
            <p:ph idx="1"/>
          </p:nvPr>
        </p:nvSpPr>
        <p:spPr/>
        <p:txBody>
          <a:bodyPr/>
          <a:lstStyle/>
          <a:p>
            <a:r>
              <a:rPr lang="en-US" dirty="0" smtClean="0"/>
              <a:t>Most people in Europe believed in God and an after life in. </a:t>
            </a:r>
          </a:p>
          <a:p>
            <a:r>
              <a:rPr lang="en-US" dirty="0" smtClean="0"/>
              <a:t>The Church taught that people gained salvation (access to Heaven) by following the Church’s teachings and living a moral life. </a:t>
            </a:r>
          </a:p>
          <a:p>
            <a:r>
              <a:rPr lang="en-US" dirty="0" smtClean="0"/>
              <a:t>Believed that sacraments were an important part of gaining salvation</a:t>
            </a:r>
            <a:endParaRPr lang="en-US" dirty="0"/>
          </a:p>
        </p:txBody>
      </p:sp>
      <p:pic>
        <p:nvPicPr>
          <p:cNvPr id="4" name="Picture 3"/>
          <p:cNvPicPr>
            <a:picLocks noChangeAspect="1"/>
          </p:cNvPicPr>
          <p:nvPr/>
        </p:nvPicPr>
        <p:blipFill>
          <a:blip r:embed="rId2"/>
          <a:stretch>
            <a:fillRect/>
          </a:stretch>
        </p:blipFill>
        <p:spPr>
          <a:xfrm>
            <a:off x="1747429" y="3801291"/>
            <a:ext cx="9010650" cy="3056709"/>
          </a:xfrm>
          <a:prstGeom prst="rect">
            <a:avLst/>
          </a:prstGeom>
        </p:spPr>
      </p:pic>
    </p:spTree>
    <p:extLst>
      <p:ext uri="{BB962C8B-B14F-4D97-AF65-F5344CB8AC3E}">
        <p14:creationId xmlns:p14="http://schemas.microsoft.com/office/powerpoint/2010/main" val="756400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Pilgrimage and Crusade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Pilgrimage is a journey to a holy place. Christians would travel to Jerusalem or other places in the holy land (Israel), to different churches or monasteries to see and pray to religious relics (artifacts, in some cases the body parts or tombs of important religious figures.</a:t>
            </a:r>
          </a:p>
          <a:p>
            <a:r>
              <a:rPr lang="en-US" dirty="0" smtClean="0"/>
              <a:t>They did this to…</a:t>
            </a:r>
          </a:p>
          <a:p>
            <a:pPr lvl="1"/>
            <a:r>
              <a:rPr lang="en-US" dirty="0" smtClean="0"/>
              <a:t>Show their devotion to God</a:t>
            </a:r>
          </a:p>
          <a:p>
            <a:pPr lvl="1"/>
            <a:r>
              <a:rPr lang="en-US" dirty="0" smtClean="0"/>
              <a:t>Seek penance (forgiveness) for their sins</a:t>
            </a:r>
          </a:p>
          <a:p>
            <a:pPr lvl="1"/>
            <a:r>
              <a:rPr lang="en-US" dirty="0" smtClean="0"/>
              <a:t>Hopes of being cured of an illness….many believed that holy relics had healing powers</a:t>
            </a:r>
          </a:p>
          <a:p>
            <a:pPr lvl="1"/>
            <a:endParaRPr lang="en-US" dirty="0"/>
          </a:p>
          <a:p>
            <a:r>
              <a:rPr lang="en-US" dirty="0" smtClean="0"/>
              <a:t>Crusades </a:t>
            </a:r>
          </a:p>
          <a:p>
            <a:pPr lvl="1"/>
            <a:r>
              <a:rPr lang="en-US" dirty="0" smtClean="0"/>
              <a:t>Were military expeditions to the land where Jesus lived, called the Holy Land</a:t>
            </a:r>
          </a:p>
          <a:p>
            <a:pPr lvl="1"/>
            <a:r>
              <a:rPr lang="en-US" dirty="0" smtClean="0"/>
              <a:t>People went on these as an act of devotion, to </a:t>
            </a:r>
            <a:r>
              <a:rPr lang="en-US" smtClean="0"/>
              <a:t>seek forgiveness, </a:t>
            </a:r>
            <a:r>
              <a:rPr lang="en-US" dirty="0" smtClean="0"/>
              <a:t>to get land and wealth, or as an adventure. </a:t>
            </a:r>
          </a:p>
        </p:txBody>
      </p:sp>
    </p:spTree>
    <p:extLst>
      <p:ext uri="{BB962C8B-B14F-4D97-AF65-F5344CB8AC3E}">
        <p14:creationId xmlns:p14="http://schemas.microsoft.com/office/powerpoint/2010/main" val="339858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and Architecture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Art was pretty much entirely influenced by religion. </a:t>
            </a:r>
          </a:p>
          <a:p>
            <a:r>
              <a:rPr lang="en-US" dirty="0" smtClean="0"/>
              <a:t>Most people could not read so art was a way for people to feel connected to their religion and understand the Bible’s teachings and stories. </a:t>
            </a:r>
          </a:p>
          <a:p>
            <a:r>
              <a:rPr lang="en-US" dirty="0" smtClean="0"/>
              <a:t>Cathedrals are some of the most prominent symbols of medieval culture. </a:t>
            </a:r>
          </a:p>
          <a:p>
            <a:r>
              <a:rPr lang="en-US" dirty="0" smtClean="0"/>
              <a:t>Nave and transept: the layout of the cathedral was in the shape of a cross</a:t>
            </a:r>
          </a:p>
          <a:p>
            <a:r>
              <a:rPr lang="en-US" dirty="0" smtClean="0"/>
              <a:t>Gargoyle: sculptures that show demons and other creatures which were supposed to show people what can get them if they misbehave.</a:t>
            </a:r>
          </a:p>
          <a:p>
            <a:r>
              <a:rPr lang="en-US" dirty="0" smtClean="0"/>
              <a:t>Stained-glass windows: allowed light into the cathedral and gave it a heavenly glow, the stories and symbols were intended to put people in a religious mindset</a:t>
            </a:r>
          </a:p>
          <a:p>
            <a:r>
              <a:rPr lang="en-US" dirty="0" smtClean="0"/>
              <a:t>Flying buttress: arches outside the cathedral that supported it and prevented it from collapsing. </a:t>
            </a:r>
            <a:endParaRPr lang="en-US" dirty="0"/>
          </a:p>
        </p:txBody>
      </p:sp>
    </p:spTree>
    <p:extLst>
      <p:ext uri="{BB962C8B-B14F-4D97-AF65-F5344CB8AC3E}">
        <p14:creationId xmlns:p14="http://schemas.microsoft.com/office/powerpoint/2010/main" val="650123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lstStyle/>
          <a:p>
            <a:r>
              <a:rPr lang="en-US" dirty="0" smtClean="0"/>
              <a:t>Education was entirely under the control of the Church. Monks would be the tutors or teachers of Europe’s nobility</a:t>
            </a:r>
          </a:p>
          <a:p>
            <a:pPr lvl="1"/>
            <a:r>
              <a:rPr lang="en-US" dirty="0" smtClean="0"/>
              <a:t>Universities were created which allowed for higher education and learning to take place</a:t>
            </a:r>
          </a:p>
          <a:p>
            <a:pPr lvl="1"/>
            <a:r>
              <a:rPr lang="en-US" dirty="0" smtClean="0"/>
              <a:t>A new writing style allowed texts to be better understood; lower case letters, less artistic designs</a:t>
            </a:r>
          </a:p>
          <a:p>
            <a:pPr lvl="1"/>
            <a:endParaRPr lang="en-US" dirty="0"/>
          </a:p>
          <a:p>
            <a:r>
              <a:rPr lang="en-US" dirty="0" smtClean="0"/>
              <a:t>Thomas Aquinas was an important medieval philosopher</a:t>
            </a:r>
          </a:p>
          <a:p>
            <a:pPr lvl="1"/>
            <a:r>
              <a:rPr lang="en-US" dirty="0" smtClean="0"/>
              <a:t>Used logic and reason to prove the existence of God</a:t>
            </a:r>
            <a:endParaRPr lang="en-US" dirty="0"/>
          </a:p>
        </p:txBody>
      </p:sp>
    </p:spTree>
    <p:extLst>
      <p:ext uri="{BB962C8B-B14F-4D97-AF65-F5344CB8AC3E}">
        <p14:creationId xmlns:p14="http://schemas.microsoft.com/office/powerpoint/2010/main" val="162936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Holidays</a:t>
            </a:r>
            <a:endParaRPr lang="en-US" dirty="0"/>
          </a:p>
        </p:txBody>
      </p:sp>
      <p:sp>
        <p:nvSpPr>
          <p:cNvPr id="3" name="Content Placeholder 2"/>
          <p:cNvSpPr>
            <a:spLocks noGrp="1"/>
          </p:cNvSpPr>
          <p:nvPr>
            <p:ph idx="1"/>
          </p:nvPr>
        </p:nvSpPr>
        <p:spPr/>
        <p:txBody>
          <a:bodyPr/>
          <a:lstStyle/>
          <a:p>
            <a:r>
              <a:rPr lang="en-US" dirty="0" smtClean="0"/>
              <a:t>Comes from the word “holy days”</a:t>
            </a:r>
          </a:p>
          <a:p>
            <a:r>
              <a:rPr lang="en-US" dirty="0" smtClean="0"/>
              <a:t>Christians celebrated Christmas, Easter, and many others</a:t>
            </a:r>
          </a:p>
          <a:p>
            <a:endParaRPr lang="en-US" dirty="0"/>
          </a:p>
          <a:p>
            <a:r>
              <a:rPr lang="en-US" dirty="0" smtClean="0"/>
              <a:t>Feasts, music, dancing, were common activities in these holidays. </a:t>
            </a:r>
          </a:p>
          <a:p>
            <a:r>
              <a:rPr lang="en-US" dirty="0" smtClean="0"/>
              <a:t>There could also be jugglers, acrobats, dancing bears, and bonfires. </a:t>
            </a:r>
            <a:endParaRPr lang="en-US" dirty="0"/>
          </a:p>
        </p:txBody>
      </p:sp>
    </p:spTree>
    <p:extLst>
      <p:ext uri="{BB962C8B-B14F-4D97-AF65-F5344CB8AC3E}">
        <p14:creationId xmlns:p14="http://schemas.microsoft.com/office/powerpoint/2010/main" val="144385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your worksheets please scratch out the section numbers and replace them with the following…</a:t>
            </a:r>
            <a:endParaRPr lang="en-US" dirty="0"/>
          </a:p>
        </p:txBody>
      </p:sp>
      <p:sp>
        <p:nvSpPr>
          <p:cNvPr id="3" name="Content Placeholder 2"/>
          <p:cNvSpPr>
            <a:spLocks noGrp="1"/>
          </p:cNvSpPr>
          <p:nvPr>
            <p:ph idx="1"/>
          </p:nvPr>
        </p:nvSpPr>
        <p:spPr>
          <a:xfrm>
            <a:off x="838200" y="1825625"/>
            <a:ext cx="3694611" cy="4351338"/>
          </a:xfrm>
        </p:spPr>
        <p:txBody>
          <a:bodyPr/>
          <a:lstStyle/>
          <a:p>
            <a:r>
              <a:rPr lang="en-US" dirty="0" smtClean="0"/>
              <a:t>Section 1-&gt; 3.2</a:t>
            </a:r>
          </a:p>
          <a:p>
            <a:r>
              <a:rPr lang="en-US" dirty="0" smtClean="0"/>
              <a:t>Section 2-&gt; 3.3</a:t>
            </a:r>
          </a:p>
          <a:p>
            <a:r>
              <a:rPr lang="en-US" dirty="0" smtClean="0"/>
              <a:t>Section 3-&gt; 3.4</a:t>
            </a:r>
          </a:p>
          <a:p>
            <a:r>
              <a:rPr lang="en-US" dirty="0" smtClean="0"/>
              <a:t>Section 4-&gt; 3.5</a:t>
            </a:r>
          </a:p>
          <a:p>
            <a:r>
              <a:rPr lang="en-US" dirty="0" smtClean="0"/>
              <a:t>Section 5 -&gt; 3.6</a:t>
            </a:r>
          </a:p>
          <a:p>
            <a:r>
              <a:rPr lang="en-US" dirty="0" smtClean="0"/>
              <a:t>Section 6-&gt; 3.7</a:t>
            </a:r>
          </a:p>
          <a:p>
            <a:r>
              <a:rPr lang="en-US" dirty="0" smtClean="0"/>
              <a:t>Section 7-&gt; 3.8</a:t>
            </a:r>
            <a:endParaRPr lang="en-US" dirty="0"/>
          </a:p>
        </p:txBody>
      </p:sp>
      <p:sp>
        <p:nvSpPr>
          <p:cNvPr id="4" name="TextBox 3"/>
          <p:cNvSpPr txBox="1"/>
          <p:nvPr/>
        </p:nvSpPr>
        <p:spPr>
          <a:xfrm>
            <a:off x="6139543" y="1690688"/>
            <a:ext cx="5316583" cy="5262979"/>
          </a:xfrm>
          <a:prstGeom prst="rect">
            <a:avLst/>
          </a:prstGeom>
          <a:noFill/>
        </p:spPr>
        <p:txBody>
          <a:bodyPr wrap="square" rtlCol="0">
            <a:spAutoFit/>
          </a:bodyPr>
          <a:lstStyle/>
          <a:p>
            <a:r>
              <a:rPr lang="en-US" sz="2400" dirty="0" smtClean="0"/>
              <a:t>Additionally, next to each section write down which station it belongs to….</a:t>
            </a:r>
          </a:p>
          <a:p>
            <a:endParaRPr lang="en-US" sz="2400" dirty="0" smtClean="0"/>
          </a:p>
          <a:p>
            <a:r>
              <a:rPr lang="en-US" sz="2400" dirty="0" smtClean="0"/>
              <a:t>3.3-&gt; Station B</a:t>
            </a:r>
          </a:p>
          <a:p>
            <a:endParaRPr lang="en-US" sz="2400" dirty="0"/>
          </a:p>
          <a:p>
            <a:r>
              <a:rPr lang="en-US" sz="2400" dirty="0" smtClean="0"/>
              <a:t>3.4-&gt; Station C </a:t>
            </a:r>
          </a:p>
          <a:p>
            <a:endParaRPr lang="en-US" sz="2400" dirty="0"/>
          </a:p>
          <a:p>
            <a:r>
              <a:rPr lang="en-US" sz="2400" dirty="0" smtClean="0"/>
              <a:t>3.5-&gt; Station D</a:t>
            </a:r>
          </a:p>
          <a:p>
            <a:endParaRPr lang="en-US" sz="2400" dirty="0"/>
          </a:p>
          <a:p>
            <a:r>
              <a:rPr lang="en-US" sz="2400" dirty="0" smtClean="0"/>
              <a:t>3.6-&gt; Station E</a:t>
            </a:r>
          </a:p>
          <a:p>
            <a:endParaRPr lang="en-US" sz="2400" dirty="0" smtClean="0"/>
          </a:p>
          <a:p>
            <a:r>
              <a:rPr lang="en-US" sz="2400" dirty="0" smtClean="0"/>
              <a:t>3.7-&gt; Station A</a:t>
            </a:r>
          </a:p>
          <a:p>
            <a:endParaRPr lang="en-US" sz="2400" dirty="0" smtClean="0"/>
          </a:p>
          <a:p>
            <a:r>
              <a:rPr lang="en-US" sz="2400" dirty="0" smtClean="0"/>
              <a:t>3.8-&gt; Station A</a:t>
            </a:r>
            <a:endParaRPr lang="en-US" sz="2400" dirty="0"/>
          </a:p>
        </p:txBody>
      </p:sp>
    </p:spTree>
    <p:extLst>
      <p:ext uri="{BB962C8B-B14F-4D97-AF65-F5344CB8AC3E}">
        <p14:creationId xmlns:p14="http://schemas.microsoft.com/office/powerpoint/2010/main" val="330112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Monks, Nuns, and Friars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Monks lived in monasteries. Their main task was to live separate from society and pray for the souls of everyone. </a:t>
            </a:r>
          </a:p>
          <a:p>
            <a:pPr lvl="1"/>
            <a:r>
              <a:rPr lang="en-US" dirty="0" smtClean="0"/>
              <a:t>They promised to live moral lives giving up all of their possessions </a:t>
            </a:r>
          </a:p>
          <a:p>
            <a:pPr lvl="1"/>
            <a:r>
              <a:rPr lang="en-US" dirty="0" smtClean="0"/>
              <a:t>They spent all day praying, attending religious services, working around the monastery, and studying the Bible. </a:t>
            </a:r>
          </a:p>
          <a:p>
            <a:pPr lvl="1"/>
            <a:r>
              <a:rPr lang="en-US" dirty="0" smtClean="0"/>
              <a:t>They copied or wrote books by hand in extremely decorative letters. </a:t>
            </a:r>
          </a:p>
          <a:p>
            <a:r>
              <a:rPr lang="en-US" dirty="0" smtClean="0"/>
              <a:t>Nuns were women who joined a convent or female religious order</a:t>
            </a:r>
          </a:p>
          <a:p>
            <a:pPr lvl="1"/>
            <a:r>
              <a:rPr lang="en-US" dirty="0" smtClean="0"/>
              <a:t>They did many of the same jobs as monks except they did not teach or help with the sick. </a:t>
            </a:r>
            <a:endParaRPr lang="en-US" dirty="0"/>
          </a:p>
          <a:p>
            <a:r>
              <a:rPr lang="en-US" dirty="0" smtClean="0"/>
              <a:t>Friars were men who travelled from town to town preaching</a:t>
            </a:r>
          </a:p>
          <a:p>
            <a:pPr lvl="1"/>
            <a:r>
              <a:rPr lang="en-US" dirty="0" smtClean="0"/>
              <a:t>They would also care for the sick and poor</a:t>
            </a:r>
          </a:p>
          <a:p>
            <a:pPr lvl="1"/>
            <a:r>
              <a:rPr lang="en-US" dirty="0" smtClean="0"/>
              <a:t>They could own nothing and depended on donations </a:t>
            </a:r>
            <a:r>
              <a:rPr lang="en-US" smtClean="0"/>
              <a:t>from people </a:t>
            </a:r>
            <a:endParaRPr lang="en-US" dirty="0"/>
          </a:p>
        </p:txBody>
      </p:sp>
    </p:spTree>
    <p:extLst>
      <p:ext uri="{BB962C8B-B14F-4D97-AF65-F5344CB8AC3E}">
        <p14:creationId xmlns:p14="http://schemas.microsoft.com/office/powerpoint/2010/main" val="3186940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will view the video Cathedral. </a:t>
            </a:r>
            <a:endParaRPr lang="en-US" dirty="0"/>
          </a:p>
        </p:txBody>
      </p:sp>
      <p:sp>
        <p:nvSpPr>
          <p:cNvPr id="3" name="Content Placeholder 2"/>
          <p:cNvSpPr>
            <a:spLocks noGrp="1"/>
          </p:cNvSpPr>
          <p:nvPr>
            <p:ph idx="1"/>
          </p:nvPr>
        </p:nvSpPr>
        <p:spPr/>
        <p:txBody>
          <a:bodyPr/>
          <a:lstStyle/>
          <a:p>
            <a:r>
              <a:rPr lang="en-US" dirty="0" smtClean="0"/>
              <a:t>This will provide us with a different perspective from the life of a monk and how the medieval church influenced people’s lives.</a:t>
            </a:r>
          </a:p>
          <a:p>
            <a:endParaRPr lang="en-US" dirty="0"/>
          </a:p>
          <a:p>
            <a:r>
              <a:rPr lang="en-US" dirty="0" smtClean="0"/>
              <a:t>While viewing the video respond to the questions on </a:t>
            </a:r>
            <a:r>
              <a:rPr lang="en-US" smtClean="0"/>
              <a:t>your worksheet. </a:t>
            </a:r>
          </a:p>
        </p:txBody>
      </p:sp>
    </p:spTree>
    <p:extLst>
      <p:ext uri="{BB962C8B-B14F-4D97-AF65-F5344CB8AC3E}">
        <p14:creationId xmlns:p14="http://schemas.microsoft.com/office/powerpoint/2010/main" val="1399574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Church Group Discussion- How does the Medieval Church influence life in the Middle Ages?</a:t>
            </a:r>
            <a:endParaRPr lang="en-US" dirty="0"/>
          </a:p>
        </p:txBody>
      </p:sp>
      <p:sp>
        <p:nvSpPr>
          <p:cNvPr id="3" name="Content Placeholder 2"/>
          <p:cNvSpPr>
            <a:spLocks noGrp="1"/>
          </p:cNvSpPr>
          <p:nvPr>
            <p:ph idx="1"/>
          </p:nvPr>
        </p:nvSpPr>
        <p:spPr/>
        <p:txBody>
          <a:bodyPr/>
          <a:lstStyle/>
          <a:p>
            <a:r>
              <a:rPr lang="en-US" dirty="0" smtClean="0"/>
              <a:t>Complete the group discussion form and prepare to share out yours or your group’s responses. </a:t>
            </a:r>
          </a:p>
          <a:p>
            <a:r>
              <a:rPr lang="en-US" dirty="0" smtClean="0"/>
              <a:t>Differences to today?</a:t>
            </a:r>
          </a:p>
          <a:p>
            <a:r>
              <a:rPr lang="en-US" dirty="0" smtClean="0"/>
              <a:t>Similarities to today?</a:t>
            </a:r>
          </a:p>
          <a:p>
            <a:r>
              <a:rPr lang="en-US" dirty="0" smtClean="0"/>
              <a:t>Other religions?</a:t>
            </a:r>
          </a:p>
          <a:p>
            <a:r>
              <a:rPr lang="en-US" dirty="0" smtClean="0"/>
              <a:t>Which Influence was the greatest? Also think about the power of the Church from section 3.2 (Pope’s vs Kings; Leadership of the Church)</a:t>
            </a:r>
            <a:endParaRPr lang="en-US" dirty="0"/>
          </a:p>
        </p:txBody>
      </p:sp>
    </p:spTree>
    <p:extLst>
      <p:ext uri="{BB962C8B-B14F-4D97-AF65-F5344CB8AC3E}">
        <p14:creationId xmlns:p14="http://schemas.microsoft.com/office/powerpoint/2010/main" val="985118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Differences to today?</a:t>
            </a:r>
            <a:br>
              <a:rPr lang="en-US" dirty="0"/>
            </a:br>
            <a:endParaRPr lang="en-US" dirty="0"/>
          </a:p>
        </p:txBody>
      </p:sp>
      <p:sp>
        <p:nvSpPr>
          <p:cNvPr id="3" name="Content Placeholder 2"/>
          <p:cNvSpPr>
            <a:spLocks noGrp="1"/>
          </p:cNvSpPr>
          <p:nvPr>
            <p:ph idx="1"/>
          </p:nvPr>
        </p:nvSpPr>
        <p:spPr/>
        <p:txBody>
          <a:bodyPr/>
          <a:lstStyle/>
          <a:p>
            <a:endParaRPr lang="en-US" dirty="0" smtClean="0"/>
          </a:p>
        </p:txBody>
      </p:sp>
    </p:spTree>
    <p:extLst>
      <p:ext uri="{BB962C8B-B14F-4D97-AF65-F5344CB8AC3E}">
        <p14:creationId xmlns:p14="http://schemas.microsoft.com/office/powerpoint/2010/main" val="2389229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Similarities to today?</a:t>
            </a:r>
            <a:br>
              <a:rPr lang="en-US" dirty="0"/>
            </a:b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58055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religions?</a:t>
            </a:r>
            <a:br>
              <a:rPr lang="en-US" dirty="0"/>
            </a:b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58364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Which </a:t>
            </a:r>
            <a:r>
              <a:rPr lang="en-US" dirty="0"/>
              <a:t>Influence was the greatest? Also think about the power of the Church from section 3.2 (Pope’s vs Kings; Leadership of the Church)</a:t>
            </a:r>
          </a:p>
          <a:p>
            <a:endParaRPr lang="en-US" dirty="0"/>
          </a:p>
        </p:txBody>
      </p:sp>
    </p:spTree>
    <p:extLst>
      <p:ext uri="{BB962C8B-B14F-4D97-AF65-F5344CB8AC3E}">
        <p14:creationId xmlns:p14="http://schemas.microsoft.com/office/powerpoint/2010/main" val="1823557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r>
              <a:rPr lang="en-US" dirty="0" smtClean="0"/>
              <a:t>Complete both sides of your exit ticket….</a:t>
            </a:r>
          </a:p>
          <a:p>
            <a:pPr lvl="1"/>
            <a:r>
              <a:rPr lang="en-US" dirty="0" smtClean="0"/>
              <a:t>Answer the questions how does the Catholic Church influence life…..</a:t>
            </a:r>
          </a:p>
          <a:p>
            <a:pPr lvl="1"/>
            <a:r>
              <a:rPr lang="en-US" dirty="0" smtClean="0"/>
              <a:t>Spiritually?</a:t>
            </a:r>
          </a:p>
          <a:p>
            <a:pPr lvl="1"/>
            <a:r>
              <a:rPr lang="en-US" dirty="0"/>
              <a:t>S</a:t>
            </a:r>
            <a:r>
              <a:rPr lang="en-US" dirty="0" smtClean="0"/>
              <a:t>ocially? </a:t>
            </a:r>
          </a:p>
          <a:p>
            <a:pPr lvl="1"/>
            <a:r>
              <a:rPr lang="en-US" dirty="0" smtClean="0"/>
              <a:t>Intellectually?</a:t>
            </a:r>
          </a:p>
          <a:p>
            <a:pPr lvl="1"/>
            <a:r>
              <a:rPr lang="en-US" dirty="0"/>
              <a:t>C</a:t>
            </a:r>
            <a:r>
              <a:rPr lang="en-US" dirty="0" smtClean="0"/>
              <a:t>ulturally?</a:t>
            </a:r>
          </a:p>
          <a:p>
            <a:pPr lvl="1"/>
            <a:endParaRPr lang="en-US" dirty="0"/>
          </a:p>
          <a:p>
            <a:pPr lvl="1"/>
            <a:r>
              <a:rPr lang="en-US" dirty="0" smtClean="0"/>
              <a:t>Create an acrostic poem using facts from class. </a:t>
            </a:r>
            <a:endParaRPr lang="en-US" dirty="0"/>
          </a:p>
        </p:txBody>
      </p:sp>
    </p:spTree>
    <p:extLst>
      <p:ext uri="{BB962C8B-B14F-4D97-AF65-F5344CB8AC3E}">
        <p14:creationId xmlns:p14="http://schemas.microsoft.com/office/powerpoint/2010/main" val="1176244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964" y="2107482"/>
            <a:ext cx="4392706" cy="2387600"/>
          </a:xfrm>
        </p:spPr>
        <p:txBody>
          <a:bodyPr/>
          <a:lstStyle/>
          <a:p>
            <a:r>
              <a:rPr lang="en-US" dirty="0" smtClean="0"/>
              <a:t>The Medieval Church</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5916706" y="267569"/>
            <a:ext cx="6096000" cy="6484787"/>
          </a:xfrm>
          <a:prstGeom prst="rect">
            <a:avLst/>
          </a:prstGeom>
        </p:spPr>
      </p:pic>
      <p:sp>
        <p:nvSpPr>
          <p:cNvPr id="5" name="TextBox 4"/>
          <p:cNvSpPr txBox="1"/>
          <p:nvPr/>
        </p:nvSpPr>
        <p:spPr>
          <a:xfrm>
            <a:off x="770964" y="4781006"/>
            <a:ext cx="4392706" cy="646331"/>
          </a:xfrm>
          <a:prstGeom prst="rect">
            <a:avLst/>
          </a:prstGeom>
          <a:noFill/>
        </p:spPr>
        <p:txBody>
          <a:bodyPr wrap="square" rtlCol="0">
            <a:spAutoFit/>
          </a:bodyPr>
          <a:lstStyle/>
          <a:p>
            <a:r>
              <a:rPr lang="en-US" dirty="0" smtClean="0"/>
              <a:t>How influential was the Roman Catholic Church in medieval Europe?</a:t>
            </a:r>
            <a:endParaRPr lang="en-US" dirty="0"/>
          </a:p>
        </p:txBody>
      </p:sp>
    </p:spTree>
    <p:extLst>
      <p:ext uri="{BB962C8B-B14F-4D97-AF65-F5344CB8AC3E}">
        <p14:creationId xmlns:p14="http://schemas.microsoft.com/office/powerpoint/2010/main" val="2302670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Historians will be able to describe and evaluate the power of the Catholic Church in the Middle Ages through a reading and group discussion. </a:t>
            </a:r>
          </a:p>
          <a:p>
            <a:r>
              <a:rPr lang="en-US" dirty="0" smtClean="0"/>
              <a:t>Historians will be able to describe important characteristics of the medieval Church and how it influenced Medieval society through a station activity, assignment, and class discussion. </a:t>
            </a:r>
          </a:p>
          <a:p>
            <a:endParaRPr lang="en-US" dirty="0"/>
          </a:p>
        </p:txBody>
      </p:sp>
    </p:spTree>
    <p:extLst>
      <p:ext uri="{BB962C8B-B14F-4D97-AF65-F5344CB8AC3E}">
        <p14:creationId xmlns:p14="http://schemas.microsoft.com/office/powerpoint/2010/main" val="2339968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765176" y="0"/>
            <a:ext cx="8426824" cy="6896298"/>
          </a:xfrm>
          <a:prstGeom prst="rect">
            <a:avLst/>
          </a:prstGeom>
        </p:spPr>
      </p:pic>
    </p:spTree>
    <p:extLst>
      <p:ext uri="{BB962C8B-B14F-4D97-AF65-F5344CB8AC3E}">
        <p14:creationId xmlns:p14="http://schemas.microsoft.com/office/powerpoint/2010/main" val="1838470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pages 30-31, and answer the four questions for section 1.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would rate the power of the Church at this point in your reading? 1 being very little power, 10 being total, absolute power of people.</a:t>
            </a:r>
          </a:p>
          <a:p>
            <a:endParaRPr lang="en-US" dirty="0"/>
          </a:p>
          <a:p>
            <a:r>
              <a:rPr lang="en-US" dirty="0" smtClean="0"/>
              <a:t>How were Christians treated in the Roman Empire? </a:t>
            </a:r>
            <a:endParaRPr lang="en-US" dirty="0"/>
          </a:p>
          <a:p>
            <a:r>
              <a:rPr lang="en-US" dirty="0" smtClean="0"/>
              <a:t>What roles did the Church have after the fall of Rome?</a:t>
            </a:r>
          </a:p>
          <a:p>
            <a:pPr lvl="1"/>
            <a:r>
              <a:rPr lang="en-US" dirty="0" smtClean="0"/>
              <a:t>Which was the most important?</a:t>
            </a:r>
          </a:p>
          <a:p>
            <a:r>
              <a:rPr lang="en-US" dirty="0" smtClean="0"/>
              <a:t>What was the Church hierarchy? Who would most people come in contact with?</a:t>
            </a:r>
          </a:p>
          <a:p>
            <a:r>
              <a:rPr lang="en-US" dirty="0" smtClean="0"/>
              <a:t>Why would Pope’s and kings disagree with each other? </a:t>
            </a:r>
          </a:p>
          <a:p>
            <a:pPr lvl="1"/>
            <a:r>
              <a:rPr lang="en-US" dirty="0" smtClean="0"/>
              <a:t>Why could the Pope come out on top?</a:t>
            </a:r>
          </a:p>
          <a:p>
            <a:pPr lvl="1"/>
            <a:r>
              <a:rPr lang="en-US" dirty="0" smtClean="0"/>
              <a:t>Why could kings come out on top?</a:t>
            </a:r>
          </a:p>
          <a:p>
            <a:pPr lvl="1"/>
            <a:r>
              <a:rPr lang="en-US" dirty="0" smtClean="0"/>
              <a:t>Who do you believe is in the right?</a:t>
            </a:r>
          </a:p>
        </p:txBody>
      </p:sp>
    </p:spTree>
    <p:extLst>
      <p:ext uri="{BB962C8B-B14F-4D97-AF65-F5344CB8AC3E}">
        <p14:creationId xmlns:p14="http://schemas.microsoft.com/office/powerpoint/2010/main" val="4272421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How were Christians treated in the Roman Empire? </a:t>
            </a:r>
            <a:endParaRPr lang="en-US" dirty="0" smtClean="0"/>
          </a:p>
          <a:p>
            <a:pPr lvl="1"/>
            <a:r>
              <a:rPr lang="en-US" dirty="0" smtClean="0"/>
              <a:t>They were persecuted; </a:t>
            </a:r>
            <a:r>
              <a:rPr lang="en-US" dirty="0" err="1" smtClean="0"/>
              <a:t>tortued</a:t>
            </a:r>
            <a:r>
              <a:rPr lang="en-US" dirty="0" smtClean="0"/>
              <a:t>, executed, not allowed to practice their religion</a:t>
            </a:r>
          </a:p>
          <a:p>
            <a:pPr lvl="1"/>
            <a:r>
              <a:rPr lang="en-US" dirty="0" smtClean="0"/>
              <a:t>Constantine made a decree which allowed Christians to practice their faith</a:t>
            </a:r>
          </a:p>
          <a:p>
            <a:pPr lvl="1"/>
            <a:r>
              <a:rPr lang="en-US" dirty="0" smtClean="0"/>
              <a:t>Later in 395, Christianity became the official religion of the empire</a:t>
            </a:r>
            <a:endParaRPr lang="en-US" dirty="0"/>
          </a:p>
          <a:p>
            <a:endParaRPr lang="en-US" dirty="0"/>
          </a:p>
        </p:txBody>
      </p:sp>
    </p:spTree>
    <p:extLst>
      <p:ext uri="{BB962C8B-B14F-4D97-AF65-F5344CB8AC3E}">
        <p14:creationId xmlns:p14="http://schemas.microsoft.com/office/powerpoint/2010/main" val="242813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Content Placeholder 2"/>
          <p:cNvSpPr>
            <a:spLocks noGrp="1"/>
          </p:cNvSpPr>
          <p:nvPr>
            <p:ph idx="1"/>
          </p:nvPr>
        </p:nvSpPr>
        <p:spPr>
          <a:xfrm>
            <a:off x="838200" y="365125"/>
            <a:ext cx="10515600" cy="5811838"/>
          </a:xfrm>
        </p:spPr>
        <p:txBody>
          <a:bodyPr>
            <a:normAutofit fontScale="92500" lnSpcReduction="20000"/>
          </a:bodyPr>
          <a:lstStyle/>
          <a:p>
            <a:r>
              <a:rPr lang="en-US" dirty="0" smtClean="0"/>
              <a:t>What </a:t>
            </a:r>
            <a:r>
              <a:rPr lang="en-US" dirty="0"/>
              <a:t>roles did the Church have after the fall of Rome</a:t>
            </a:r>
            <a:r>
              <a:rPr lang="en-US" dirty="0" smtClean="0"/>
              <a:t>?</a:t>
            </a:r>
          </a:p>
          <a:p>
            <a:pPr lvl="1"/>
            <a:r>
              <a:rPr lang="en-US" dirty="0" smtClean="0"/>
              <a:t>Took political roles because they were the most stable influence people had at the time</a:t>
            </a:r>
          </a:p>
          <a:p>
            <a:pPr lvl="1"/>
            <a:r>
              <a:rPr lang="en-US" dirty="0" smtClean="0"/>
              <a:t>Gave out food</a:t>
            </a:r>
          </a:p>
          <a:p>
            <a:pPr lvl="1"/>
            <a:r>
              <a:rPr lang="en-US" dirty="0" smtClean="0"/>
              <a:t>Spread the religion to other parts of Europe</a:t>
            </a:r>
          </a:p>
          <a:p>
            <a:pPr lvl="1"/>
            <a:r>
              <a:rPr lang="en-US" dirty="0" smtClean="0"/>
              <a:t>Built churches and monasteries to give shelter to travelers and pilgrims</a:t>
            </a:r>
          </a:p>
          <a:p>
            <a:pPr lvl="1"/>
            <a:r>
              <a:rPr lang="en-US" dirty="0" smtClean="0"/>
              <a:t>Monks copied and preserved ancient texts, and kept ancient and new knowledge alive</a:t>
            </a:r>
            <a:endParaRPr lang="en-US" dirty="0"/>
          </a:p>
          <a:p>
            <a:endParaRPr lang="en-US" dirty="0" smtClean="0"/>
          </a:p>
          <a:p>
            <a:r>
              <a:rPr lang="en-US" dirty="0"/>
              <a:t>What was the Church hierarchy? Who would most people come in contact with?</a:t>
            </a:r>
          </a:p>
          <a:p>
            <a:r>
              <a:rPr lang="en-US" dirty="0" smtClean="0"/>
              <a:t>Pope</a:t>
            </a:r>
          </a:p>
          <a:p>
            <a:r>
              <a:rPr lang="en-US" dirty="0" smtClean="0"/>
              <a:t>Cardinal</a:t>
            </a:r>
          </a:p>
          <a:p>
            <a:r>
              <a:rPr lang="en-US" dirty="0" smtClean="0"/>
              <a:t>Archbishop</a:t>
            </a:r>
          </a:p>
          <a:p>
            <a:r>
              <a:rPr lang="en-US" dirty="0" smtClean="0"/>
              <a:t>Bishop</a:t>
            </a:r>
          </a:p>
          <a:p>
            <a:r>
              <a:rPr lang="en-US" dirty="0" smtClean="0"/>
              <a:t>Priests</a:t>
            </a:r>
            <a:endParaRPr lang="en-US" dirty="0"/>
          </a:p>
        </p:txBody>
      </p:sp>
    </p:spTree>
    <p:extLst>
      <p:ext uri="{BB962C8B-B14F-4D97-AF65-F5344CB8AC3E}">
        <p14:creationId xmlns:p14="http://schemas.microsoft.com/office/powerpoint/2010/main" val="24661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2390</TotalTime>
  <Words>1882</Words>
  <Application>Microsoft Office PowerPoint</Application>
  <PresentationFormat>Widescreen</PresentationFormat>
  <Paragraphs>191</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Warm up</vt:lpstr>
      <vt:lpstr>PowerPoint Presentation</vt:lpstr>
      <vt:lpstr>On your worksheets please scratch out the section numbers and replace them with the following…</vt:lpstr>
      <vt:lpstr>The Medieval Church</vt:lpstr>
      <vt:lpstr>Objective</vt:lpstr>
      <vt:lpstr>PowerPoint Presentation</vt:lpstr>
      <vt:lpstr>Read pages 30-31, and answer the four questions for section 1. </vt:lpstr>
      <vt:lpstr>PowerPoint Presentation</vt:lpstr>
      <vt:lpstr> </vt:lpstr>
      <vt:lpstr>How did the Church’s power bring it into conflict with kings?</vt:lpstr>
      <vt:lpstr>Pope vs Kings</vt:lpstr>
      <vt:lpstr>Pope vs Kings</vt:lpstr>
      <vt:lpstr>So far, how would you rate the power of the Church in the Middle Ages?</vt:lpstr>
      <vt:lpstr>Time Travel to the Medieval Church!!!!!</vt:lpstr>
      <vt:lpstr>Let's first use the following four maps showing Europe in 737, 1000, 1212, and 1383 to help us answer the question, "How influential was the Roman Catholic Church in the Middle Ages?"</vt:lpstr>
      <vt:lpstr>PowerPoint Presentation</vt:lpstr>
      <vt:lpstr>PowerPoint Presentation</vt:lpstr>
      <vt:lpstr>PowerPoint Presentation</vt:lpstr>
      <vt:lpstr>PowerPoint Presentation</vt:lpstr>
      <vt:lpstr>Questions</vt:lpstr>
      <vt:lpstr>PowerPoint Presentation</vt:lpstr>
      <vt:lpstr>PowerPoint Presentation</vt:lpstr>
      <vt:lpstr>Station Directions</vt:lpstr>
      <vt:lpstr>Objective: Historians will be able to describe and evaluate the influences of the Medieval Church through a station activity, response, and video. </vt:lpstr>
      <vt:lpstr>Sacraments and Rituals of the Medieval Church</vt:lpstr>
      <vt:lpstr>Pilgrimage and Crusade</vt:lpstr>
      <vt:lpstr>Art and Architecture </vt:lpstr>
      <vt:lpstr>Education</vt:lpstr>
      <vt:lpstr>Holidays</vt:lpstr>
      <vt:lpstr>Monks, Nuns, and Friars </vt:lpstr>
      <vt:lpstr>Today we will view the video Cathedral. </vt:lpstr>
      <vt:lpstr>Church Group Discussion- How does the Medieval Church influence life in the Middle Ages?</vt:lpstr>
      <vt:lpstr>Differences to today? </vt:lpstr>
      <vt:lpstr>Similarities to today? </vt:lpstr>
      <vt:lpstr>Other religions? </vt:lpstr>
      <vt:lpstr>PowerPoint Presentation</vt:lpstr>
      <vt:lpstr>Exit Ticket</vt:lpstr>
    </vt:vector>
  </TitlesOfParts>
  <Company>CCPS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Plott, Justin</dc:creator>
  <cp:lastModifiedBy>Plott, Justin</cp:lastModifiedBy>
  <cp:revision>46</cp:revision>
  <dcterms:created xsi:type="dcterms:W3CDTF">2019-02-04T15:50:36Z</dcterms:created>
  <dcterms:modified xsi:type="dcterms:W3CDTF">2019-03-12T19:21:45Z</dcterms:modified>
</cp:coreProperties>
</file>