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6" r:id="rId10"/>
    <p:sldId id="279" r:id="rId11"/>
    <p:sldId id="267" r:id="rId12"/>
    <p:sldId id="280" r:id="rId13"/>
    <p:sldId id="268" r:id="rId14"/>
    <p:sldId id="281" r:id="rId15"/>
    <p:sldId id="282" r:id="rId16"/>
    <p:sldId id="283" r:id="rId17"/>
    <p:sldId id="284" r:id="rId18"/>
    <p:sldId id="269" r:id="rId19"/>
    <p:sldId id="286" r:id="rId20"/>
    <p:sldId id="270" r:id="rId21"/>
    <p:sldId id="271" r:id="rId22"/>
    <p:sldId id="272" r:id="rId23"/>
    <p:sldId id="285" r:id="rId24"/>
    <p:sldId id="273" r:id="rId25"/>
    <p:sldId id="274" r:id="rId26"/>
    <p:sldId id="275" r:id="rId27"/>
    <p:sldId id="276" r:id="rId28"/>
    <p:sldId id="277"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5" autoAdjust="0"/>
    <p:restoredTop sz="94660"/>
  </p:normalViewPr>
  <p:slideViewPr>
    <p:cSldViewPr snapToGrid="0">
      <p:cViewPr varScale="1">
        <p:scale>
          <a:sx n="73" d="100"/>
          <a:sy n="73"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281070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62A4F-B2A7-432A-8622-645A237D52E1}"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04327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62A4F-B2A7-432A-8622-645A237D52E1}"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598A73-D45B-408C-A5CF-AA48FA2CB47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928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2617638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1281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56939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177815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402026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95559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62A4F-B2A7-432A-8622-645A237D52E1}"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1940501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862A4F-B2A7-432A-8622-645A237D52E1}"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29103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862A4F-B2A7-432A-8622-645A237D52E1}"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196047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862A4F-B2A7-432A-8622-645A237D52E1}"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404647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62A4F-B2A7-432A-8622-645A237D52E1}"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211257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170168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103303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862A4F-B2A7-432A-8622-645A237D52E1}" type="datetimeFigureOut">
              <a:rPr lang="en-US" smtClean="0"/>
              <a:t>10/9/2018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598A73-D45B-408C-A5CF-AA48FA2CB478}" type="slidenum">
              <a:rPr lang="en-US" smtClean="0"/>
              <a:t>‹#›</a:t>
            </a:fld>
            <a:endParaRPr lang="en-US"/>
          </a:p>
        </p:txBody>
      </p:sp>
    </p:spTree>
    <p:extLst>
      <p:ext uri="{BB962C8B-B14F-4D97-AF65-F5344CB8AC3E}">
        <p14:creationId xmlns:p14="http://schemas.microsoft.com/office/powerpoint/2010/main" val="381215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Constantinople </a:t>
            </a:r>
            <a:endParaRPr lang="en-US" dirty="0"/>
          </a:p>
        </p:txBody>
      </p:sp>
      <p:sp>
        <p:nvSpPr>
          <p:cNvPr id="3" name="Content Placeholder 2"/>
          <p:cNvSpPr>
            <a:spLocks noGrp="1"/>
          </p:cNvSpPr>
          <p:nvPr>
            <p:ph idx="1"/>
          </p:nvPr>
        </p:nvSpPr>
        <p:spPr>
          <a:xfrm>
            <a:off x="1647918" y="1264555"/>
            <a:ext cx="8915400" cy="3777622"/>
          </a:xfrm>
        </p:spPr>
        <p:txBody>
          <a:bodyPr>
            <a:noAutofit/>
          </a:bodyPr>
          <a:lstStyle/>
          <a:p>
            <a:r>
              <a:rPr lang="en-US" sz="2800" dirty="0" smtClean="0"/>
              <a:t>Historians will be able to explain why Constantinople was able to become a powerful city through a trading simulation and class discussion. </a:t>
            </a:r>
          </a:p>
          <a:p>
            <a:endParaRPr lang="en-US" sz="2800" dirty="0"/>
          </a:p>
          <a:p>
            <a:endParaRPr lang="en-US" sz="2800" dirty="0" smtClean="0"/>
          </a:p>
          <a:p>
            <a:r>
              <a:rPr lang="en-US" sz="2800" dirty="0" smtClean="0"/>
              <a:t>Warm Up:</a:t>
            </a:r>
          </a:p>
          <a:p>
            <a:r>
              <a:rPr lang="en-US" sz="2800" dirty="0" smtClean="0"/>
              <a:t>Imagine you are a business owner looking to open a new store in Westminster. Brainstorm some places where you would get the most business from people</a:t>
            </a:r>
            <a:r>
              <a:rPr lang="en-US" sz="2400" dirty="0" smtClean="0"/>
              <a:t>. </a:t>
            </a:r>
            <a:endParaRPr lang="en-US" sz="2400" dirty="0"/>
          </a:p>
        </p:txBody>
      </p:sp>
    </p:spTree>
    <p:extLst>
      <p:ext uri="{BB962C8B-B14F-4D97-AF65-F5344CB8AC3E}">
        <p14:creationId xmlns:p14="http://schemas.microsoft.com/office/powerpoint/2010/main" val="1658785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normAutofit/>
          </a:bodyPr>
          <a:lstStyle/>
          <a:p>
            <a:r>
              <a:rPr lang="en-US" sz="3200" dirty="0" smtClean="0"/>
              <a:t>For each image please discuss and share out with your group answers to the questions I ask. </a:t>
            </a:r>
          </a:p>
          <a:p>
            <a:r>
              <a:rPr lang="en-US" sz="3200" dirty="0" smtClean="0"/>
              <a:t>Record your responses on the either side of the image on your worksheet. </a:t>
            </a:r>
            <a:endParaRPr lang="en-US" sz="3200" dirty="0"/>
          </a:p>
          <a:p>
            <a:r>
              <a:rPr lang="en-US" sz="3200" dirty="0" smtClean="0"/>
              <a:t>Be prepared to share out with the class</a:t>
            </a:r>
          </a:p>
          <a:p>
            <a:endParaRPr lang="en-US" sz="3200" dirty="0"/>
          </a:p>
          <a:p>
            <a:endParaRPr lang="en-US" sz="3200" dirty="0"/>
          </a:p>
        </p:txBody>
      </p:sp>
    </p:spTree>
    <p:extLst>
      <p:ext uri="{BB962C8B-B14F-4D97-AF65-F5344CB8AC3E}">
        <p14:creationId xmlns:p14="http://schemas.microsoft.com/office/powerpoint/2010/main" val="608812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idx="4294967295"/>
          </p:nvPr>
        </p:nvSpPr>
        <p:spPr/>
        <p:txBody>
          <a:bodyPr/>
          <a:lstStyle/>
          <a:p>
            <a:pPr eaLnBrk="1" hangingPunct="1"/>
            <a:r>
              <a:rPr lang="en-US" altLang="en-US" smtClean="0"/>
              <a:t> </a:t>
            </a:r>
          </a:p>
        </p:txBody>
      </p:sp>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949458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idx="4294967295"/>
          </p:nvPr>
        </p:nvSpPr>
        <p:spPr/>
        <p:txBody>
          <a:bodyPr/>
          <a:lstStyle/>
          <a:p>
            <a:pPr eaLnBrk="1" hangingPunct="1"/>
            <a:r>
              <a:rPr lang="en-US" altLang="en-US" smtClean="0"/>
              <a:t> </a:t>
            </a:r>
          </a:p>
        </p:txBody>
      </p:sp>
      <p:pic>
        <p:nvPicPr>
          <p:cNvPr id="2" name="Picture 1"/>
          <p:cNvPicPr>
            <a:picLocks noChangeAspect="1"/>
          </p:cNvPicPr>
          <p:nvPr/>
        </p:nvPicPr>
        <p:blipFill>
          <a:blip r:embed="rId2"/>
          <a:stretch>
            <a:fillRect/>
          </a:stretch>
        </p:blipFill>
        <p:spPr>
          <a:xfrm>
            <a:off x="5689601" y="1905000"/>
            <a:ext cx="6502399" cy="3657600"/>
          </a:xfrm>
          <a:prstGeom prst="rect">
            <a:avLst/>
          </a:prstGeom>
        </p:spPr>
      </p:pic>
      <p:sp>
        <p:nvSpPr>
          <p:cNvPr id="3" name="TextBox 2"/>
          <p:cNvSpPr txBox="1"/>
          <p:nvPr/>
        </p:nvSpPr>
        <p:spPr>
          <a:xfrm>
            <a:off x="484094" y="624110"/>
            <a:ext cx="4706471" cy="5909310"/>
          </a:xfrm>
          <a:prstGeom prst="rect">
            <a:avLst/>
          </a:prstGeom>
          <a:noFill/>
        </p:spPr>
        <p:txBody>
          <a:bodyPr wrap="square" rtlCol="0">
            <a:spAutoFit/>
          </a:bodyPr>
          <a:lstStyle/>
          <a:p>
            <a:r>
              <a:rPr lang="en-US" dirty="0" smtClean="0"/>
              <a:t>What do you notice about the location of this city?</a:t>
            </a:r>
          </a:p>
          <a:p>
            <a:endParaRPr lang="en-US" dirty="0"/>
          </a:p>
          <a:p>
            <a:endParaRPr lang="en-US" dirty="0" smtClean="0"/>
          </a:p>
          <a:p>
            <a:endParaRPr lang="en-US" dirty="0"/>
          </a:p>
          <a:p>
            <a:r>
              <a:rPr lang="en-US" dirty="0" smtClean="0"/>
              <a:t>Describe the buildings that stand out in the picture. </a:t>
            </a:r>
            <a:endParaRPr lang="en-US" dirty="0"/>
          </a:p>
          <a:p>
            <a:endParaRPr lang="en-US" dirty="0" smtClean="0"/>
          </a:p>
          <a:p>
            <a:endParaRPr lang="en-US" dirty="0"/>
          </a:p>
          <a:p>
            <a:r>
              <a:rPr lang="en-US" dirty="0" smtClean="0"/>
              <a:t>Do you think the domed buildings are modern or historic? </a:t>
            </a:r>
          </a:p>
          <a:p>
            <a:endParaRPr lang="en-US" dirty="0"/>
          </a:p>
          <a:p>
            <a:endParaRPr lang="en-US" dirty="0" smtClean="0"/>
          </a:p>
          <a:p>
            <a:r>
              <a:rPr lang="en-US" dirty="0" smtClean="0"/>
              <a:t>What do you think they are used for? </a:t>
            </a:r>
          </a:p>
          <a:p>
            <a:endParaRPr lang="en-US" dirty="0"/>
          </a:p>
          <a:p>
            <a:endParaRPr lang="en-US" dirty="0" smtClean="0"/>
          </a:p>
          <a:p>
            <a:r>
              <a:rPr lang="en-US" dirty="0" smtClean="0"/>
              <a:t>Why might this city be considered a strategic locale for a city? </a:t>
            </a:r>
          </a:p>
          <a:p>
            <a:endParaRPr lang="en-US" dirty="0"/>
          </a:p>
          <a:p>
            <a:r>
              <a:rPr lang="en-US" dirty="0" smtClean="0"/>
              <a:t>How could you protect the city from invaders?</a:t>
            </a:r>
            <a:endParaRPr lang="en-US" dirty="0"/>
          </a:p>
        </p:txBody>
      </p:sp>
    </p:spTree>
    <p:extLst>
      <p:ext uri="{BB962C8B-B14F-4D97-AF65-F5344CB8AC3E}">
        <p14:creationId xmlns:p14="http://schemas.microsoft.com/office/powerpoint/2010/main" val="226627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Constantinople bi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639"/>
            <a:ext cx="9144000" cy="68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9"/>
          <p:cNvSpPr txBox="1">
            <a:spLocks noChangeArrowheads="1"/>
          </p:cNvSpPr>
          <p:nvPr/>
        </p:nvSpPr>
        <p:spPr bwMode="auto">
          <a:xfrm>
            <a:off x="1524000" y="685801"/>
            <a:ext cx="29718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u="sng">
                <a:latin typeface="Georgia" panose="02040502050405020303" pitchFamily="18" charset="0"/>
              </a:rPr>
              <a:t>Peninsula</a:t>
            </a:r>
            <a:r>
              <a:rPr lang="en-US" altLang="en-US" sz="2000">
                <a:latin typeface="Georgia" panose="02040502050405020303" pitchFamily="18" charset="0"/>
              </a:rPr>
              <a:t> – a piece of land surrounded on three sides by water.</a:t>
            </a:r>
          </a:p>
          <a:p>
            <a:pPr eaLnBrk="1" hangingPunct="1">
              <a:spcBef>
                <a:spcPct val="50000"/>
              </a:spcBef>
              <a:buFontTx/>
              <a:buNone/>
            </a:pPr>
            <a:r>
              <a:rPr lang="en-US" altLang="en-US" sz="2000">
                <a:latin typeface="Georgia" panose="02040502050405020303" pitchFamily="18" charset="0"/>
              </a:rPr>
              <a:t>Great for trade and defense.  Was a shipping and trading hub.</a:t>
            </a:r>
          </a:p>
        </p:txBody>
      </p:sp>
      <p:sp>
        <p:nvSpPr>
          <p:cNvPr id="7178" name="Text Box 10"/>
          <p:cNvSpPr txBox="1">
            <a:spLocks noChangeArrowheads="1"/>
          </p:cNvSpPr>
          <p:nvPr/>
        </p:nvSpPr>
        <p:spPr bwMode="auto">
          <a:xfrm>
            <a:off x="1676400" y="3962401"/>
            <a:ext cx="25908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Georgia" panose="02040502050405020303" pitchFamily="18" charset="0"/>
              </a:rPr>
              <a:t>Capital of the Byzantine Empire.  Heavily influenced by Roman Culture.</a:t>
            </a:r>
          </a:p>
          <a:p>
            <a:pPr eaLnBrk="1" hangingPunct="1">
              <a:spcBef>
                <a:spcPct val="50000"/>
              </a:spcBef>
              <a:buFontTx/>
              <a:buNone/>
            </a:pPr>
            <a:r>
              <a:rPr lang="en-US" altLang="en-US" sz="2000">
                <a:latin typeface="Georgia" panose="02040502050405020303" pitchFamily="18" charset="0"/>
              </a:rPr>
              <a:t>Built on seven hills like Rome.</a:t>
            </a:r>
          </a:p>
        </p:txBody>
      </p:sp>
      <p:sp>
        <p:nvSpPr>
          <p:cNvPr id="7179" name="Text Box 11"/>
          <p:cNvSpPr txBox="1">
            <a:spLocks noChangeArrowheads="1"/>
          </p:cNvSpPr>
          <p:nvPr/>
        </p:nvSpPr>
        <p:spPr bwMode="auto">
          <a:xfrm>
            <a:off x="7924800" y="685801"/>
            <a:ext cx="27432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Georgia" panose="02040502050405020303" pitchFamily="18" charset="0"/>
              </a:rPr>
              <a:t>Protected by 13 miles of walls, watchtowers and gates. </a:t>
            </a:r>
          </a:p>
          <a:p>
            <a:pPr eaLnBrk="1" hangingPunct="1">
              <a:spcBef>
                <a:spcPct val="50000"/>
              </a:spcBef>
              <a:buFontTx/>
              <a:buNone/>
            </a:pPr>
            <a:r>
              <a:rPr lang="en-US" altLang="en-US" sz="2000">
                <a:latin typeface="Georgia" panose="02040502050405020303" pitchFamily="18" charset="0"/>
              </a:rPr>
              <a:t>Walls only needed to be built on one side of the city. </a:t>
            </a:r>
          </a:p>
        </p:txBody>
      </p:sp>
      <p:sp>
        <p:nvSpPr>
          <p:cNvPr id="7180" name="Text Box 12"/>
          <p:cNvSpPr txBox="1">
            <a:spLocks noChangeArrowheads="1"/>
          </p:cNvSpPr>
          <p:nvPr/>
        </p:nvSpPr>
        <p:spPr bwMode="auto">
          <a:xfrm>
            <a:off x="8001000" y="3657601"/>
            <a:ext cx="3886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dirty="0">
                <a:latin typeface="Georgia" panose="02040502050405020303" pitchFamily="18" charset="0"/>
              </a:rPr>
              <a:t>Survived centuries of riots, religious discord, wars, and 88 emperors</a:t>
            </a:r>
            <a:r>
              <a:rPr lang="en-US" altLang="en-US" sz="2000" dirty="0" smtClean="0">
                <a:latin typeface="Georgia" panose="02040502050405020303" pitchFamily="18" charset="0"/>
              </a:rPr>
              <a:t>.</a:t>
            </a:r>
          </a:p>
          <a:p>
            <a:pPr eaLnBrk="1" hangingPunct="1">
              <a:spcBef>
                <a:spcPct val="50000"/>
              </a:spcBef>
              <a:buFontTx/>
              <a:buNone/>
            </a:pPr>
            <a:r>
              <a:rPr lang="en-US" altLang="en-US" sz="2000" dirty="0" smtClean="0">
                <a:latin typeface="Georgia" panose="02040502050405020303" pitchFamily="18" charset="0"/>
              </a:rPr>
              <a:t>Preserved ancient Greek and Roman literature, philosophy, and culture.</a:t>
            </a:r>
            <a:endParaRPr lang="en-US" altLang="en-US" sz="2000" dirty="0">
              <a:latin typeface="Georgia" panose="02040502050405020303" pitchFamily="18" charset="0"/>
            </a:endParaRPr>
          </a:p>
          <a:p>
            <a:pPr eaLnBrk="1" hangingPunct="1">
              <a:spcBef>
                <a:spcPct val="50000"/>
              </a:spcBef>
              <a:buFontTx/>
              <a:buNone/>
            </a:pPr>
            <a:r>
              <a:rPr lang="en-US" altLang="en-US" sz="2000" dirty="0">
                <a:latin typeface="Georgia" panose="02040502050405020303" pitchFamily="18" charset="0"/>
              </a:rPr>
              <a:t>Seized by Turks in 1453 and renamed Istanbul. Today is a major city in modern Turkey.</a:t>
            </a:r>
          </a:p>
        </p:txBody>
      </p:sp>
    </p:spTree>
    <p:extLst>
      <p:ext uri="{BB962C8B-B14F-4D97-AF65-F5344CB8AC3E}">
        <p14:creationId xmlns:p14="http://schemas.microsoft.com/office/powerpoint/2010/main" val="1640925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0-#ppt_w/2"/>
                                          </p:val>
                                        </p:tav>
                                        <p:tav tm="100000">
                                          <p:val>
                                            <p:strVal val="#ppt_x"/>
                                          </p:val>
                                        </p:tav>
                                      </p:tavLst>
                                    </p:anim>
                                    <p:anim calcmode="lin" valueType="num">
                                      <p:cBhvr additive="base">
                                        <p:cTn id="8"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additive="base">
                                        <p:cTn id="13" dur="500" fill="hold"/>
                                        <p:tgtEl>
                                          <p:spTgt spid="7178"/>
                                        </p:tgtEl>
                                        <p:attrNameLst>
                                          <p:attrName>ppt_x</p:attrName>
                                        </p:attrNameLst>
                                      </p:cBhvr>
                                      <p:tavLst>
                                        <p:tav tm="0">
                                          <p:val>
                                            <p:strVal val="0-#ppt_w/2"/>
                                          </p:val>
                                        </p:tav>
                                        <p:tav tm="100000">
                                          <p:val>
                                            <p:strVal val="#ppt_x"/>
                                          </p:val>
                                        </p:tav>
                                      </p:tavLst>
                                    </p:anim>
                                    <p:anim calcmode="lin" valueType="num">
                                      <p:cBhvr additive="base">
                                        <p:cTn id="14"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9"/>
                                        </p:tgtEl>
                                        <p:attrNameLst>
                                          <p:attrName>style.visibility</p:attrName>
                                        </p:attrNameLst>
                                      </p:cBhvr>
                                      <p:to>
                                        <p:strVal val="visible"/>
                                      </p:to>
                                    </p:set>
                                    <p:anim calcmode="lin" valueType="num">
                                      <p:cBhvr additive="base">
                                        <p:cTn id="19" dur="500" fill="hold"/>
                                        <p:tgtEl>
                                          <p:spTgt spid="7179"/>
                                        </p:tgtEl>
                                        <p:attrNameLst>
                                          <p:attrName>ppt_x</p:attrName>
                                        </p:attrNameLst>
                                      </p:cBhvr>
                                      <p:tavLst>
                                        <p:tav tm="0">
                                          <p:val>
                                            <p:strVal val="0-#ppt_w/2"/>
                                          </p:val>
                                        </p:tav>
                                        <p:tav tm="100000">
                                          <p:val>
                                            <p:strVal val="#ppt_x"/>
                                          </p:val>
                                        </p:tav>
                                      </p:tavLst>
                                    </p:anim>
                                    <p:anim calcmode="lin" valueType="num">
                                      <p:cBhvr additive="base">
                                        <p:cTn id="20" dur="5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80"/>
                                        </p:tgtEl>
                                        <p:attrNameLst>
                                          <p:attrName>style.visibility</p:attrName>
                                        </p:attrNameLst>
                                      </p:cBhvr>
                                      <p:to>
                                        <p:strVal val="visible"/>
                                      </p:to>
                                    </p:set>
                                    <p:anim calcmode="lin" valueType="num">
                                      <p:cBhvr additive="base">
                                        <p:cTn id="25" dur="500" fill="hold"/>
                                        <p:tgtEl>
                                          <p:spTgt spid="7180"/>
                                        </p:tgtEl>
                                        <p:attrNameLst>
                                          <p:attrName>ppt_x</p:attrName>
                                        </p:attrNameLst>
                                      </p:cBhvr>
                                      <p:tavLst>
                                        <p:tav tm="0">
                                          <p:val>
                                            <p:strVal val="0-#ppt_w/2"/>
                                          </p:val>
                                        </p:tav>
                                        <p:tav tm="100000">
                                          <p:val>
                                            <p:strVal val="#ppt_x"/>
                                          </p:val>
                                        </p:tav>
                                      </p:tavLst>
                                    </p:anim>
                                    <p:anim calcmode="lin" valueType="num">
                                      <p:cBhvr additive="base">
                                        <p:cTn id="26" dur="500" fill="hold"/>
                                        <p:tgtEl>
                                          <p:spTgt spid="7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utoUpdateAnimBg="0"/>
      <p:bldP spid="7178" grpId="0" autoUpdateAnimBg="0"/>
      <p:bldP spid="7179" grpId="0" autoUpdateAnimBg="0"/>
      <p:bldP spid="718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page 64 in History Alive and answer the questions.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made Constantinople easy to defend? </a:t>
            </a:r>
          </a:p>
          <a:p>
            <a:pPr lvl="1"/>
            <a:r>
              <a:rPr lang="en-US" dirty="0" smtClean="0"/>
              <a:t>Surrounded on three sides by water</a:t>
            </a:r>
          </a:p>
          <a:p>
            <a:pPr lvl="1"/>
            <a:r>
              <a:rPr lang="en-US" dirty="0" smtClean="0"/>
              <a:t>The harbor had a giant chain that kept out enemy ships</a:t>
            </a:r>
          </a:p>
          <a:p>
            <a:pPr lvl="1"/>
            <a:r>
              <a:rPr lang="en-US" dirty="0" smtClean="0"/>
              <a:t>Over 13 miles of some of the largest walls and fortifications on Earth at the time</a:t>
            </a:r>
            <a:endParaRPr lang="en-US" dirty="0"/>
          </a:p>
          <a:p>
            <a:r>
              <a:rPr lang="en-US" dirty="0" smtClean="0"/>
              <a:t>What made Constantinople so wealthy? </a:t>
            </a:r>
          </a:p>
          <a:p>
            <a:pPr lvl="1"/>
            <a:r>
              <a:rPr lang="en-US" dirty="0" smtClean="0"/>
              <a:t>Was at a crossroads of Europe and Asia and many trade routes on land and water. </a:t>
            </a:r>
          </a:p>
          <a:p>
            <a:pPr lvl="1"/>
            <a:endParaRPr lang="en-US" dirty="0"/>
          </a:p>
          <a:p>
            <a:r>
              <a:rPr lang="en-US" dirty="0" smtClean="0"/>
              <a:t>At its height….</a:t>
            </a:r>
          </a:p>
          <a:p>
            <a:pPr lvl="1"/>
            <a:r>
              <a:rPr lang="en-US" dirty="0" smtClean="0"/>
              <a:t>Had over one million people</a:t>
            </a:r>
          </a:p>
          <a:p>
            <a:pPr lvl="1"/>
            <a:r>
              <a:rPr lang="en-US" dirty="0" smtClean="0"/>
              <a:t>Greek was the official language, but many languages were spoken</a:t>
            </a:r>
          </a:p>
          <a:p>
            <a:pPr lvl="1"/>
            <a:r>
              <a:rPr lang="en-US" dirty="0" smtClean="0"/>
              <a:t>Ships crowded the harbors, many caravans on the streets</a:t>
            </a:r>
            <a:endParaRPr lang="en-US" dirty="0"/>
          </a:p>
        </p:txBody>
      </p:sp>
    </p:spTree>
    <p:extLst>
      <p:ext uri="{BB962C8B-B14F-4D97-AF65-F5344CB8AC3E}">
        <p14:creationId xmlns:p14="http://schemas.microsoft.com/office/powerpoint/2010/main" val="22035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What did Constantinople have that many other European cities did not? </a:t>
            </a:r>
          </a:p>
          <a:p>
            <a:pPr lvl="1"/>
            <a:r>
              <a:rPr lang="en-US" dirty="0" smtClean="0"/>
              <a:t>Had a sewer system </a:t>
            </a:r>
          </a:p>
          <a:p>
            <a:pPr lvl="1"/>
            <a:r>
              <a:rPr lang="en-US" dirty="0" smtClean="0"/>
              <a:t>Services provided by hospitals, elderly homes, and orphanages</a:t>
            </a:r>
          </a:p>
          <a:p>
            <a:pPr lvl="1"/>
            <a:endParaRPr lang="en-US" dirty="0"/>
          </a:p>
          <a:p>
            <a:pPr lvl="1"/>
            <a:endParaRPr lang="en-US" dirty="0" smtClean="0"/>
          </a:p>
          <a:p>
            <a:r>
              <a:rPr lang="en-US" dirty="0" smtClean="0"/>
              <a:t>Most people were poor. The emperor would give out bread to help them, in exchange the poor would work on cleaning sewers and weeding gardens</a:t>
            </a:r>
          </a:p>
          <a:p>
            <a:endParaRPr lang="en-US" dirty="0"/>
          </a:p>
          <a:p>
            <a:r>
              <a:rPr lang="en-US" dirty="0" smtClean="0"/>
              <a:t>Residents really enjoyed chariot races….they would form rival groups who would often fight and kill or hurt one another. </a:t>
            </a:r>
            <a:endParaRPr lang="en-US" dirty="0"/>
          </a:p>
        </p:txBody>
      </p:sp>
    </p:spTree>
    <p:extLst>
      <p:ext uri="{BB962C8B-B14F-4D97-AF65-F5344CB8AC3E}">
        <p14:creationId xmlns:p14="http://schemas.microsoft.com/office/powerpoint/2010/main" val="214278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Postcard</a:t>
            </a:r>
            <a:endParaRPr lang="en-US" dirty="0"/>
          </a:p>
        </p:txBody>
      </p:sp>
      <p:sp>
        <p:nvSpPr>
          <p:cNvPr id="3" name="Content Placeholder 2"/>
          <p:cNvSpPr>
            <a:spLocks noGrp="1"/>
          </p:cNvSpPr>
          <p:nvPr>
            <p:ph idx="1"/>
          </p:nvPr>
        </p:nvSpPr>
        <p:spPr>
          <a:xfrm>
            <a:off x="819150" y="2133600"/>
            <a:ext cx="10685462" cy="3777622"/>
          </a:xfrm>
        </p:spPr>
        <p:txBody>
          <a:bodyPr>
            <a:normAutofit fontScale="92500"/>
          </a:bodyPr>
          <a:lstStyle/>
          <a:p>
            <a:r>
              <a:rPr lang="en-US" sz="2400" dirty="0"/>
              <a:t>Suppose that you are a trader visiting Constantinople for the first time. </a:t>
            </a:r>
            <a:endParaRPr lang="en-US" sz="2400" dirty="0" smtClean="0"/>
          </a:p>
          <a:p>
            <a:r>
              <a:rPr lang="en-US" sz="2400" dirty="0" smtClean="0"/>
              <a:t>On </a:t>
            </a:r>
            <a:r>
              <a:rPr lang="en-US" sz="2400" dirty="0"/>
              <a:t>the left side of the postcard below, write a few sentences to a friend back home describing what you see as you walk through the city’s streets. </a:t>
            </a:r>
          </a:p>
          <a:p>
            <a:r>
              <a:rPr lang="en-US" sz="2400" dirty="0" smtClean="0"/>
              <a:t>Include at least three characteristics about Constantinople and what life was like there. </a:t>
            </a:r>
          </a:p>
          <a:p>
            <a:r>
              <a:rPr lang="en-US" sz="2400" dirty="0" smtClean="0"/>
              <a:t>On </a:t>
            </a:r>
            <a:r>
              <a:rPr lang="en-US" sz="2400" dirty="0"/>
              <a:t>the right side, address your postcard to a friend in a faraway land selected from the map found on page 64 in History Alive. </a:t>
            </a:r>
            <a:endParaRPr lang="en-US" sz="2400" dirty="0" smtClean="0"/>
          </a:p>
          <a:p>
            <a:r>
              <a:rPr lang="en-US" sz="2400" dirty="0" smtClean="0"/>
              <a:t>On </a:t>
            </a:r>
            <a:r>
              <a:rPr lang="en-US" sz="2400" dirty="0"/>
              <a:t>the front of the postcard draw an illustration showing what life was like in Constantinople. </a:t>
            </a:r>
          </a:p>
        </p:txBody>
      </p:sp>
    </p:spTree>
    <p:extLst>
      <p:ext uri="{BB962C8B-B14F-4D97-AF65-F5344CB8AC3E}">
        <p14:creationId xmlns:p14="http://schemas.microsoft.com/office/powerpoint/2010/main" val="189268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400" dirty="0" smtClean="0"/>
              <a:t>Historians will be able to describe the importance of Justinian and Theodora to the Byzantine Empire through an image analysis, reading and response, </a:t>
            </a:r>
            <a:r>
              <a:rPr lang="en-US" sz="2400" dirty="0" smtClean="0"/>
              <a:t>and exit ticket. </a:t>
            </a:r>
            <a:endParaRPr lang="en-US" sz="2400" dirty="0"/>
          </a:p>
        </p:txBody>
      </p:sp>
    </p:spTree>
    <p:extLst>
      <p:ext uri="{BB962C8B-B14F-4D97-AF65-F5344CB8AC3E}">
        <p14:creationId xmlns:p14="http://schemas.microsoft.com/office/powerpoint/2010/main" val="243297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Justinian%20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640" y="0"/>
            <a:ext cx="85953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9269" y="1502229"/>
            <a:ext cx="2495005" cy="5078313"/>
          </a:xfrm>
          <a:prstGeom prst="rect">
            <a:avLst/>
          </a:prstGeom>
          <a:noFill/>
        </p:spPr>
        <p:txBody>
          <a:bodyPr wrap="square" rtlCol="0">
            <a:spAutoFit/>
          </a:bodyPr>
          <a:lstStyle/>
          <a:p>
            <a:r>
              <a:rPr lang="en-US" dirty="0" smtClean="0"/>
              <a:t>What do you see in the image?</a:t>
            </a:r>
          </a:p>
          <a:p>
            <a:endParaRPr lang="en-US" dirty="0"/>
          </a:p>
          <a:p>
            <a:endParaRPr lang="en-US" dirty="0" smtClean="0"/>
          </a:p>
          <a:p>
            <a:r>
              <a:rPr lang="en-US" dirty="0" smtClean="0"/>
              <a:t>Who stands out in this image? Why?</a:t>
            </a:r>
          </a:p>
          <a:p>
            <a:endParaRPr lang="en-US" dirty="0"/>
          </a:p>
          <a:p>
            <a:endParaRPr lang="en-US" dirty="0" smtClean="0"/>
          </a:p>
          <a:p>
            <a:r>
              <a:rPr lang="en-US" dirty="0" smtClean="0"/>
              <a:t>Justinian a famous ruler is located in the center. Who do you think are the people on either side of him?</a:t>
            </a:r>
          </a:p>
          <a:p>
            <a:endParaRPr lang="en-US" dirty="0"/>
          </a:p>
          <a:p>
            <a:r>
              <a:rPr lang="en-US" dirty="0" smtClean="0"/>
              <a:t>What does this image convey about Justinian? </a:t>
            </a:r>
            <a:endParaRPr lang="en-US" dirty="0"/>
          </a:p>
        </p:txBody>
      </p:sp>
    </p:spTree>
    <p:extLst>
      <p:ext uri="{BB962C8B-B14F-4D97-AF65-F5344CB8AC3E}">
        <p14:creationId xmlns:p14="http://schemas.microsoft.com/office/powerpoint/2010/main" val="36056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463" y="319770"/>
            <a:ext cx="7773074" cy="6218459"/>
          </a:xfrm>
          <a:prstGeom prst="rect">
            <a:avLst/>
          </a:prstGeom>
        </p:spPr>
      </p:pic>
    </p:spTree>
    <p:extLst>
      <p:ext uri="{BB962C8B-B14F-4D97-AF65-F5344CB8AC3E}">
        <p14:creationId xmlns:p14="http://schemas.microsoft.com/office/powerpoint/2010/main" val="2177236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 Tank: Constantinople </a:t>
            </a:r>
            <a:endParaRPr lang="en-US" dirty="0"/>
          </a:p>
        </p:txBody>
      </p:sp>
      <p:sp>
        <p:nvSpPr>
          <p:cNvPr id="3" name="Content Placeholder 2"/>
          <p:cNvSpPr>
            <a:spLocks noGrp="1"/>
          </p:cNvSpPr>
          <p:nvPr>
            <p:ph idx="1"/>
          </p:nvPr>
        </p:nvSpPr>
        <p:spPr>
          <a:xfrm>
            <a:off x="1163782" y="2133599"/>
            <a:ext cx="10340830" cy="4204855"/>
          </a:xfrm>
        </p:spPr>
        <p:txBody>
          <a:bodyPr>
            <a:normAutofit/>
          </a:bodyPr>
          <a:lstStyle/>
          <a:p>
            <a:r>
              <a:rPr lang="en-US" sz="2400" dirty="0" smtClean="0"/>
              <a:t>Each of you represent a trader from one of the seven towns shown</a:t>
            </a:r>
          </a:p>
          <a:p>
            <a:r>
              <a:rPr lang="en-US" sz="2400" dirty="0" smtClean="0"/>
              <a:t>You will each have seven trade tokens, and must exchange them with other regions</a:t>
            </a:r>
          </a:p>
          <a:p>
            <a:endParaRPr lang="en-US" sz="2400" dirty="0"/>
          </a:p>
          <a:p>
            <a:r>
              <a:rPr lang="en-US" sz="2400" dirty="0" smtClean="0"/>
              <a:t>The aim for each town is to accumulate the greatest variety (not quantity) of tokens, and the town with the greatest variety will win. </a:t>
            </a:r>
            <a:endParaRPr lang="en-US" sz="2400" dirty="0"/>
          </a:p>
        </p:txBody>
      </p:sp>
    </p:spTree>
    <p:extLst>
      <p:ext uri="{BB962C8B-B14F-4D97-AF65-F5344CB8AC3E}">
        <p14:creationId xmlns:p14="http://schemas.microsoft.com/office/powerpoint/2010/main" val="513662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Justin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81000"/>
            <a:ext cx="9372600"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752600" y="3962401"/>
            <a:ext cx="2438400" cy="21621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Georgia" panose="02040502050405020303" pitchFamily="18" charset="0"/>
              </a:rPr>
              <a:t>While alive Justinian was described as devout, determined, and energetic.</a:t>
            </a:r>
          </a:p>
          <a:p>
            <a:pPr eaLnBrk="1" hangingPunct="1">
              <a:spcBef>
                <a:spcPct val="50000"/>
              </a:spcBef>
              <a:buFontTx/>
              <a:buNone/>
            </a:pPr>
            <a:r>
              <a:rPr lang="en-US" altLang="en-US" sz="1800">
                <a:latin typeface="Georgia" panose="02040502050405020303" pitchFamily="18" charset="0"/>
              </a:rPr>
              <a:t>After his death, described as two faced and cruel. </a:t>
            </a:r>
          </a:p>
        </p:txBody>
      </p:sp>
      <p:sp>
        <p:nvSpPr>
          <p:cNvPr id="8198" name="Text Box 6"/>
          <p:cNvSpPr txBox="1">
            <a:spLocks noChangeArrowheads="1"/>
          </p:cNvSpPr>
          <p:nvPr/>
        </p:nvSpPr>
        <p:spPr bwMode="auto">
          <a:xfrm>
            <a:off x="4191000" y="3429001"/>
            <a:ext cx="3200400" cy="327977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latin typeface="Georgia" panose="02040502050405020303" pitchFamily="18" charset="0"/>
              </a:rPr>
              <a:t>Came to the throne at age 45: considered Byzantium's most ambitious ruler.</a:t>
            </a:r>
          </a:p>
          <a:p>
            <a:pPr eaLnBrk="1" hangingPunct="1">
              <a:spcBef>
                <a:spcPct val="50000"/>
              </a:spcBef>
              <a:buFontTx/>
              <a:buNone/>
            </a:pPr>
            <a:r>
              <a:rPr lang="en-US" altLang="en-US" sz="1600" b="1">
                <a:latin typeface="Georgia" panose="02040502050405020303" pitchFamily="18" charset="0"/>
              </a:rPr>
              <a:t>Acted as head of church and state</a:t>
            </a:r>
          </a:p>
          <a:p>
            <a:pPr eaLnBrk="1" hangingPunct="1">
              <a:spcBef>
                <a:spcPct val="50000"/>
              </a:spcBef>
              <a:buFontTx/>
              <a:buNone/>
            </a:pPr>
            <a:r>
              <a:rPr lang="en-US" altLang="en-US" sz="1600" b="1">
                <a:latin typeface="Georgia" panose="02040502050405020303" pitchFamily="18" charset="0"/>
              </a:rPr>
              <a:t>Drove barbarians out of North Africa, Spain &amp; Italy</a:t>
            </a:r>
          </a:p>
          <a:p>
            <a:pPr eaLnBrk="1" hangingPunct="1">
              <a:spcBef>
                <a:spcPct val="50000"/>
              </a:spcBef>
              <a:buFontTx/>
              <a:buNone/>
            </a:pPr>
            <a:r>
              <a:rPr lang="en-US" altLang="en-US" sz="1600" b="1">
                <a:latin typeface="Georgia" panose="02040502050405020303" pitchFamily="18" charset="0"/>
              </a:rPr>
              <a:t>Expanded the empire but failed to recapture Rome</a:t>
            </a:r>
          </a:p>
          <a:p>
            <a:pPr eaLnBrk="1" hangingPunct="1">
              <a:spcBef>
                <a:spcPct val="50000"/>
              </a:spcBef>
              <a:buFontTx/>
              <a:buNone/>
            </a:pPr>
            <a:r>
              <a:rPr lang="en-US" altLang="en-US" sz="1600" b="1">
                <a:latin typeface="Georgia" panose="02040502050405020303" pitchFamily="18" charset="0"/>
              </a:rPr>
              <a:t>Built bridges, churches, hospitals, libraries &amp; parks</a:t>
            </a:r>
          </a:p>
        </p:txBody>
      </p:sp>
      <p:sp>
        <p:nvSpPr>
          <p:cNvPr id="8199" name="Text Box 7"/>
          <p:cNvSpPr txBox="1">
            <a:spLocks noChangeArrowheads="1"/>
          </p:cNvSpPr>
          <p:nvPr/>
        </p:nvSpPr>
        <p:spPr bwMode="auto">
          <a:xfrm>
            <a:off x="7391400" y="4038601"/>
            <a:ext cx="2590800" cy="2162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Georgia" panose="02040502050405020303" pitchFamily="18" charset="0"/>
              </a:rPr>
              <a:t>Justinian’s scholars revised laws and created “The Justinian Code”</a:t>
            </a:r>
          </a:p>
          <a:p>
            <a:pPr eaLnBrk="1" hangingPunct="1">
              <a:spcBef>
                <a:spcPct val="50000"/>
              </a:spcBef>
              <a:buFontTx/>
              <a:buNone/>
            </a:pPr>
            <a:r>
              <a:rPr lang="en-US" altLang="en-US" sz="1800">
                <a:latin typeface="Georgia" panose="02040502050405020303" pitchFamily="18" charset="0"/>
              </a:rPr>
              <a:t>This law code influenced many modern law codes. </a:t>
            </a:r>
          </a:p>
        </p:txBody>
      </p:sp>
    </p:spTree>
    <p:extLst>
      <p:ext uri="{BB962C8B-B14F-4D97-AF65-F5344CB8AC3E}">
        <p14:creationId xmlns:p14="http://schemas.microsoft.com/office/powerpoint/2010/main" val="2059909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0-#ppt_w/2"/>
                                          </p:val>
                                        </p:tav>
                                        <p:tav tm="100000">
                                          <p:val>
                                            <p:strVal val="#ppt_x"/>
                                          </p:val>
                                        </p:tav>
                                      </p:tavLst>
                                    </p:anim>
                                    <p:anim calcmode="lin" valueType="num">
                                      <p:cBhvr additive="base">
                                        <p:cTn id="8"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0-#ppt_w/2"/>
                                          </p:val>
                                        </p:tav>
                                        <p:tav tm="100000">
                                          <p:val>
                                            <p:strVal val="#ppt_x"/>
                                          </p:val>
                                        </p:tav>
                                      </p:tavLst>
                                    </p:anim>
                                    <p:anim calcmode="lin" valueType="num">
                                      <p:cBhvr additive="base">
                                        <p:cTn id="14"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500" fill="hold"/>
                                        <p:tgtEl>
                                          <p:spTgt spid="8199"/>
                                        </p:tgtEl>
                                        <p:attrNameLst>
                                          <p:attrName>ppt_x</p:attrName>
                                        </p:attrNameLst>
                                      </p:cBhvr>
                                      <p:tavLst>
                                        <p:tav tm="0">
                                          <p:val>
                                            <p:strVal val="0-#ppt_w/2"/>
                                          </p:val>
                                        </p:tav>
                                        <p:tav tm="100000">
                                          <p:val>
                                            <p:strVal val="#ppt_x"/>
                                          </p:val>
                                        </p:tav>
                                      </p:tavLst>
                                    </p:anim>
                                    <p:anim calcmode="lin" valueType="num">
                                      <p:cBhvr additive="base">
                                        <p:cTn id="20" dur="500" fill="hold"/>
                                        <p:tgtEl>
                                          <p:spTgt spid="81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autoUpdateAnimBg="0"/>
      <p:bldP spid="8198" grpId="0" animBg="1" autoUpdateAnimBg="0"/>
      <p:bldP spid="819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can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84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od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282" y="0"/>
            <a:ext cx="8830235" cy="698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209800" y="838200"/>
            <a:ext cx="1447800" cy="1377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Georgia" panose="02040502050405020303" pitchFamily="18" charset="0"/>
              </a:rPr>
              <a:t>Sometimes angers Justinian by giving orders that cancel his.</a:t>
            </a:r>
          </a:p>
        </p:txBody>
      </p:sp>
      <p:sp>
        <p:nvSpPr>
          <p:cNvPr id="9220" name="Text Box 4"/>
          <p:cNvSpPr txBox="1">
            <a:spLocks noChangeArrowheads="1"/>
          </p:cNvSpPr>
          <p:nvPr/>
        </p:nvSpPr>
        <p:spPr bwMode="auto">
          <a:xfrm>
            <a:off x="3886200" y="533400"/>
            <a:ext cx="1371600" cy="15684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600" b="1">
              <a:latin typeface="Georgia" panose="02040502050405020303" pitchFamily="18" charset="0"/>
            </a:endParaRPr>
          </a:p>
          <a:p>
            <a:pPr algn="ctr" eaLnBrk="1" hangingPunct="1">
              <a:spcBef>
                <a:spcPct val="50000"/>
              </a:spcBef>
              <a:buFontTx/>
              <a:buNone/>
            </a:pPr>
            <a:r>
              <a:rPr lang="en-US" altLang="en-US" sz="1600" b="1">
                <a:latin typeface="Georgia" panose="02040502050405020303" pitchFamily="18" charset="0"/>
              </a:rPr>
              <a:t>Destroys her enemies</a:t>
            </a:r>
          </a:p>
          <a:p>
            <a:pPr algn="ctr" eaLnBrk="1" hangingPunct="1">
              <a:spcBef>
                <a:spcPct val="50000"/>
              </a:spcBef>
              <a:buFontTx/>
              <a:buNone/>
            </a:pPr>
            <a:endParaRPr lang="en-US" altLang="en-US" sz="1600" b="1">
              <a:latin typeface="Georgia" panose="02040502050405020303" pitchFamily="18" charset="0"/>
            </a:endParaRPr>
          </a:p>
        </p:txBody>
      </p:sp>
      <p:sp>
        <p:nvSpPr>
          <p:cNvPr id="9221" name="Text Box 5"/>
          <p:cNvSpPr txBox="1">
            <a:spLocks noChangeArrowheads="1"/>
          </p:cNvSpPr>
          <p:nvPr/>
        </p:nvSpPr>
        <p:spPr bwMode="auto">
          <a:xfrm>
            <a:off x="5486400" y="533400"/>
            <a:ext cx="1524000" cy="1377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Georgia" panose="02040502050405020303" pitchFamily="18" charset="0"/>
              </a:rPr>
              <a:t>Told Justinian he should not flee, but stay and crush the Nika Rebellion</a:t>
            </a:r>
          </a:p>
        </p:txBody>
      </p:sp>
      <p:sp>
        <p:nvSpPr>
          <p:cNvPr id="9222" name="Text Box 6"/>
          <p:cNvSpPr txBox="1">
            <a:spLocks noChangeArrowheads="1"/>
          </p:cNvSpPr>
          <p:nvPr/>
        </p:nvSpPr>
        <p:spPr bwMode="auto">
          <a:xfrm>
            <a:off x="7086600" y="533401"/>
            <a:ext cx="1371600" cy="15906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Georgia" panose="02040502050405020303" pitchFamily="18" charset="0"/>
              </a:rPr>
              <a:t>Helped all women by convincing Justinian to expand women's rights</a:t>
            </a:r>
          </a:p>
        </p:txBody>
      </p:sp>
      <p:sp>
        <p:nvSpPr>
          <p:cNvPr id="9223" name="Text Box 7"/>
          <p:cNvSpPr txBox="1">
            <a:spLocks noChangeArrowheads="1"/>
          </p:cNvSpPr>
          <p:nvPr/>
        </p:nvSpPr>
        <p:spPr bwMode="auto">
          <a:xfrm>
            <a:off x="8610600" y="838200"/>
            <a:ext cx="1828800" cy="13779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Georgia" panose="02040502050405020303" pitchFamily="18" charset="0"/>
              </a:rPr>
              <a:t>The poor and homeless should thank Theodora because she started programs to help them</a:t>
            </a:r>
          </a:p>
        </p:txBody>
      </p:sp>
      <p:sp>
        <p:nvSpPr>
          <p:cNvPr id="9224" name="Text Box 8"/>
          <p:cNvSpPr txBox="1">
            <a:spLocks noChangeArrowheads="1"/>
          </p:cNvSpPr>
          <p:nvPr/>
        </p:nvSpPr>
        <p:spPr bwMode="auto">
          <a:xfrm>
            <a:off x="3352800" y="5105401"/>
            <a:ext cx="594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b="1">
                <a:latin typeface="Georgia" panose="02040502050405020303" pitchFamily="18" charset="0"/>
              </a:rPr>
              <a:t>*Born into lower class as daughter of a bear keeper                                 *Loved to travel, worked as an actress and dancer                                  *Married Justinian in her 20’s and settled down                                     *Equaled and sometime surpassed Justinian in political skill and wisdom   </a:t>
            </a:r>
          </a:p>
        </p:txBody>
      </p:sp>
    </p:spTree>
    <p:extLst>
      <p:ext uri="{BB962C8B-B14F-4D97-AF65-F5344CB8AC3E}">
        <p14:creationId xmlns:p14="http://schemas.microsoft.com/office/powerpoint/2010/main" val="2426242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0-#ppt_w/2"/>
                                          </p:val>
                                        </p:tav>
                                        <p:tav tm="100000">
                                          <p:val>
                                            <p:strVal val="#ppt_x"/>
                                          </p:val>
                                        </p:tav>
                                      </p:tavLst>
                                    </p:anim>
                                    <p:anim calcmode="lin" valueType="num">
                                      <p:cBhvr additive="base">
                                        <p:cTn id="8" dur="500" fill="hold"/>
                                        <p:tgtEl>
                                          <p:spTgt spid="92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0-#ppt_w/2"/>
                                          </p:val>
                                        </p:tav>
                                        <p:tav tm="100000">
                                          <p:val>
                                            <p:strVal val="#ppt_x"/>
                                          </p:val>
                                        </p:tav>
                                      </p:tavLst>
                                    </p:anim>
                                    <p:anim calcmode="lin" valueType="num">
                                      <p:cBhvr additive="base">
                                        <p:cTn id="14"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1"/>
                                        </p:tgtEl>
                                        <p:attrNameLst>
                                          <p:attrName>style.visibility</p:attrName>
                                        </p:attrNameLst>
                                      </p:cBhvr>
                                      <p:to>
                                        <p:strVal val="visible"/>
                                      </p:to>
                                    </p:set>
                                    <p:anim calcmode="lin" valueType="num">
                                      <p:cBhvr additive="base">
                                        <p:cTn id="25" dur="500" fill="hold"/>
                                        <p:tgtEl>
                                          <p:spTgt spid="9221"/>
                                        </p:tgtEl>
                                        <p:attrNameLst>
                                          <p:attrName>ppt_x</p:attrName>
                                        </p:attrNameLst>
                                      </p:cBhvr>
                                      <p:tavLst>
                                        <p:tav tm="0">
                                          <p:val>
                                            <p:strVal val="0-#ppt_w/2"/>
                                          </p:val>
                                        </p:tav>
                                        <p:tav tm="100000">
                                          <p:val>
                                            <p:strVal val="#ppt_x"/>
                                          </p:val>
                                        </p:tav>
                                      </p:tavLst>
                                    </p:anim>
                                    <p:anim calcmode="lin" valueType="num">
                                      <p:cBhvr additive="base">
                                        <p:cTn id="26"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2"/>
                                        </p:tgtEl>
                                        <p:attrNameLst>
                                          <p:attrName>style.visibility</p:attrName>
                                        </p:attrNameLst>
                                      </p:cBhvr>
                                      <p:to>
                                        <p:strVal val="visible"/>
                                      </p:to>
                                    </p:set>
                                    <p:anim calcmode="lin" valueType="num">
                                      <p:cBhvr additive="base">
                                        <p:cTn id="31" dur="500" fill="hold"/>
                                        <p:tgtEl>
                                          <p:spTgt spid="9222"/>
                                        </p:tgtEl>
                                        <p:attrNameLst>
                                          <p:attrName>ppt_x</p:attrName>
                                        </p:attrNameLst>
                                      </p:cBhvr>
                                      <p:tavLst>
                                        <p:tav tm="0">
                                          <p:val>
                                            <p:strVal val="0-#ppt_w/2"/>
                                          </p:val>
                                        </p:tav>
                                        <p:tav tm="100000">
                                          <p:val>
                                            <p:strVal val="#ppt_x"/>
                                          </p:val>
                                        </p:tav>
                                      </p:tavLst>
                                    </p:anim>
                                    <p:anim calcmode="lin" valueType="num">
                                      <p:cBhvr additive="base">
                                        <p:cTn id="32"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3"/>
                                        </p:tgtEl>
                                        <p:attrNameLst>
                                          <p:attrName>style.visibility</p:attrName>
                                        </p:attrNameLst>
                                      </p:cBhvr>
                                      <p:to>
                                        <p:strVal val="visible"/>
                                      </p:to>
                                    </p:set>
                                    <p:anim calcmode="lin" valueType="num">
                                      <p:cBhvr additive="base">
                                        <p:cTn id="37" dur="500" fill="hold"/>
                                        <p:tgtEl>
                                          <p:spTgt spid="9223"/>
                                        </p:tgtEl>
                                        <p:attrNameLst>
                                          <p:attrName>ppt_x</p:attrName>
                                        </p:attrNameLst>
                                      </p:cBhvr>
                                      <p:tavLst>
                                        <p:tav tm="0">
                                          <p:val>
                                            <p:strVal val="0-#ppt_w/2"/>
                                          </p:val>
                                        </p:tav>
                                        <p:tav tm="100000">
                                          <p:val>
                                            <p:strVal val="#ppt_x"/>
                                          </p:val>
                                        </p:tav>
                                      </p:tavLst>
                                    </p:anim>
                                    <p:anim calcmode="lin" valueType="num">
                                      <p:cBhvr additive="base">
                                        <p:cTn id="38" dur="500" fill="hold"/>
                                        <p:tgtEl>
                                          <p:spTgt spid="9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autoUpdateAnimBg="0"/>
      <p:bldP spid="9220" grpId="0" animBg="1" autoUpdateAnimBg="0"/>
      <p:bldP spid="9221" grpId="0" animBg="1" autoUpdateAnimBg="0"/>
      <p:bldP spid="9222" grpId="0" animBg="1" autoUpdateAnimBg="0"/>
      <p:bldP spid="9223" grpId="0" animBg="1" autoUpdateAnimBg="0"/>
      <p:bldP spid="922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Justinian’s Code</a:t>
            </a:r>
            <a:endParaRPr lang="en-US" dirty="0"/>
          </a:p>
        </p:txBody>
      </p:sp>
      <p:sp>
        <p:nvSpPr>
          <p:cNvPr id="3" name="Content Placeholder 2"/>
          <p:cNvSpPr>
            <a:spLocks noGrp="1"/>
          </p:cNvSpPr>
          <p:nvPr>
            <p:ph idx="1"/>
          </p:nvPr>
        </p:nvSpPr>
        <p:spPr/>
        <p:txBody>
          <a:bodyPr/>
          <a:lstStyle/>
          <a:p>
            <a:r>
              <a:rPr lang="en-US" dirty="0" smtClean="0"/>
              <a:t>Historians will be able to compare Justinian’s Code with California laws through a reading and comparison activity. </a:t>
            </a:r>
            <a:endParaRPr lang="en-US" dirty="0"/>
          </a:p>
        </p:txBody>
      </p:sp>
    </p:spTree>
    <p:extLst>
      <p:ext uri="{BB962C8B-B14F-4D97-AF65-F5344CB8AC3E}">
        <p14:creationId xmlns:p14="http://schemas.microsoft.com/office/powerpoint/2010/main" val="3320026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scan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74676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63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0038"/>
            <a:ext cx="10591800" cy="822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2133600" y="914401"/>
            <a:ext cx="22860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Georgia" panose="02040502050405020303" pitchFamily="18" charset="0"/>
              </a:rPr>
              <a:t>In the west, icons were</a:t>
            </a:r>
            <a:r>
              <a:rPr lang="en-US" altLang="en-US" sz="1800">
                <a:latin typeface="Georgia" panose="02040502050405020303" pitchFamily="18" charset="0"/>
              </a:rPr>
              <a:t> </a:t>
            </a:r>
            <a:r>
              <a:rPr lang="en-US" altLang="en-US" sz="1800" b="1">
                <a:latin typeface="Georgia" panose="02040502050405020303" pitchFamily="18" charset="0"/>
              </a:rPr>
              <a:t>respected</a:t>
            </a:r>
          </a:p>
        </p:txBody>
      </p:sp>
      <p:sp>
        <p:nvSpPr>
          <p:cNvPr id="10245" name="Text Box 5"/>
          <p:cNvSpPr txBox="1">
            <a:spLocks noChangeArrowheads="1"/>
          </p:cNvSpPr>
          <p:nvPr/>
        </p:nvSpPr>
        <p:spPr bwMode="auto">
          <a:xfrm>
            <a:off x="4648200" y="609601"/>
            <a:ext cx="3048000" cy="1323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latin typeface="Georgia" panose="02040502050405020303" pitchFamily="18" charset="0"/>
              </a:rPr>
              <a:t>Icons – pictures of important Christians or events. They take the form of murals, wooden panels or mosaics. </a:t>
            </a:r>
          </a:p>
        </p:txBody>
      </p:sp>
      <p:sp>
        <p:nvSpPr>
          <p:cNvPr id="10247" name="Text Box 7"/>
          <p:cNvSpPr txBox="1">
            <a:spLocks noChangeArrowheads="1"/>
          </p:cNvSpPr>
          <p:nvPr/>
        </p:nvSpPr>
        <p:spPr bwMode="auto">
          <a:xfrm>
            <a:off x="7848600" y="914401"/>
            <a:ext cx="2667000" cy="9255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latin typeface="Georgia" panose="02040502050405020303" pitchFamily="18" charset="0"/>
              </a:rPr>
              <a:t>In the east, icons were used, but many disapproved of them</a:t>
            </a:r>
          </a:p>
        </p:txBody>
      </p:sp>
      <p:sp>
        <p:nvSpPr>
          <p:cNvPr id="10248" name="Text Box 8"/>
          <p:cNvSpPr txBox="1">
            <a:spLocks noChangeArrowheads="1"/>
          </p:cNvSpPr>
          <p:nvPr/>
        </p:nvSpPr>
        <p:spPr bwMode="auto">
          <a:xfrm>
            <a:off x="4876800" y="1981201"/>
            <a:ext cx="2590800" cy="413959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a:latin typeface="Georgia" panose="02040502050405020303" pitchFamily="18" charset="0"/>
              </a:rPr>
              <a:t>The Schism of 1054</a:t>
            </a:r>
          </a:p>
          <a:p>
            <a:pPr eaLnBrk="1" hangingPunct="1">
              <a:spcBef>
                <a:spcPct val="50000"/>
              </a:spcBef>
              <a:buFontTx/>
              <a:buNone/>
            </a:pPr>
            <a:r>
              <a:rPr lang="en-US" altLang="en-US" sz="1400" b="1">
                <a:latin typeface="Georgia" panose="02040502050405020303" pitchFamily="18" charset="0"/>
              </a:rPr>
              <a:t>1. Christians in the Holy (Western) Roman Empire used icons because few people could read.                                      2. Some people in the Byzantine Empire disapproved of showing devotion to icons.                       3. The controversy continued for years. It was one of many conflicts between the Church in the east and in the west.         4. In 1054, the Christian Church split into two churches forever</a:t>
            </a:r>
          </a:p>
          <a:p>
            <a:pPr eaLnBrk="1" hangingPunct="1">
              <a:spcBef>
                <a:spcPct val="50000"/>
              </a:spcBef>
              <a:buFontTx/>
              <a:buNone/>
            </a:pPr>
            <a:r>
              <a:rPr lang="en-US" altLang="en-US" sz="1200" b="1">
                <a:latin typeface="Georgia" panose="02040502050405020303" pitchFamily="18" charset="0"/>
              </a:rPr>
              <a:t>       </a:t>
            </a:r>
          </a:p>
        </p:txBody>
      </p:sp>
      <p:sp>
        <p:nvSpPr>
          <p:cNvPr id="10249" name="Text Box 9"/>
          <p:cNvSpPr txBox="1">
            <a:spLocks noChangeArrowheads="1"/>
          </p:cNvSpPr>
          <p:nvPr/>
        </p:nvSpPr>
        <p:spPr bwMode="auto">
          <a:xfrm>
            <a:off x="1752600" y="3962401"/>
            <a:ext cx="3124200" cy="22701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u="sng">
                <a:latin typeface="Georgia" panose="02040502050405020303" pitchFamily="18" charset="0"/>
              </a:rPr>
              <a:t>Catholic Church</a:t>
            </a:r>
            <a:r>
              <a:rPr lang="en-US" altLang="en-US" sz="1600" b="1">
                <a:latin typeface="Georgia" panose="02040502050405020303" pitchFamily="18" charset="0"/>
              </a:rPr>
              <a:t>                     *Catholic is Latin for “Universal”                           *Masses conducted in Latin *Pope is the supreme religious leader                       *Clergy does not marry</a:t>
            </a:r>
          </a:p>
          <a:p>
            <a:pPr eaLnBrk="1" hangingPunct="1">
              <a:spcBef>
                <a:spcPct val="50000"/>
              </a:spcBef>
              <a:buFontTx/>
              <a:buNone/>
            </a:pPr>
            <a:r>
              <a:rPr lang="en-US" altLang="en-US" sz="2000" b="1">
                <a:latin typeface="Georgia" panose="02040502050405020303" pitchFamily="18" charset="0"/>
              </a:rPr>
              <a:t>WEST</a:t>
            </a:r>
          </a:p>
        </p:txBody>
      </p:sp>
      <p:sp>
        <p:nvSpPr>
          <p:cNvPr id="10251" name="Text Box 11"/>
          <p:cNvSpPr txBox="1">
            <a:spLocks noChangeArrowheads="1"/>
          </p:cNvSpPr>
          <p:nvPr/>
        </p:nvSpPr>
        <p:spPr bwMode="auto">
          <a:xfrm>
            <a:off x="7467600" y="3733800"/>
            <a:ext cx="3048000" cy="30035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u="sng">
                <a:latin typeface="Georgia" panose="02040502050405020303" pitchFamily="18" charset="0"/>
              </a:rPr>
              <a:t>Orthodox Church                  </a:t>
            </a:r>
            <a:r>
              <a:rPr lang="en-US" altLang="en-US" sz="1600" b="1">
                <a:latin typeface="Georgia" panose="02040502050405020303" pitchFamily="18" charset="0"/>
              </a:rPr>
              <a:t>*Orthodox is Greek for “Correct Belief”                     *Masses conducted in Greek; Bible translated into various languages        *Patriarch appointed by the Byzantine Emperor       *Bishops don’t marry, but priests can          </a:t>
            </a:r>
          </a:p>
          <a:p>
            <a:pPr eaLnBrk="1" hangingPunct="1">
              <a:spcBef>
                <a:spcPct val="50000"/>
              </a:spcBef>
              <a:buFontTx/>
              <a:buNone/>
            </a:pPr>
            <a:r>
              <a:rPr lang="en-US" altLang="en-US" sz="2000" b="1">
                <a:latin typeface="Georgia" panose="02040502050405020303" pitchFamily="18" charset="0"/>
              </a:rPr>
              <a:t>EAST</a:t>
            </a:r>
          </a:p>
        </p:txBody>
      </p:sp>
    </p:spTree>
    <p:extLst>
      <p:ext uri="{BB962C8B-B14F-4D97-AF65-F5344CB8AC3E}">
        <p14:creationId xmlns:p14="http://schemas.microsoft.com/office/powerpoint/2010/main" val="4064437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0-#ppt_w/2"/>
                                          </p:val>
                                        </p:tav>
                                        <p:tav tm="100000">
                                          <p:val>
                                            <p:strVal val="#ppt_x"/>
                                          </p:val>
                                        </p:tav>
                                      </p:tavLst>
                                    </p:anim>
                                    <p:anim calcmode="lin" valueType="num">
                                      <p:cBhvr additive="base">
                                        <p:cTn id="14"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0-#ppt_w/2"/>
                                          </p:val>
                                        </p:tav>
                                        <p:tav tm="100000">
                                          <p:val>
                                            <p:strVal val="#ppt_x"/>
                                          </p:val>
                                        </p:tav>
                                      </p:tavLst>
                                    </p:anim>
                                    <p:anim calcmode="lin" valueType="num">
                                      <p:cBhvr additive="base">
                                        <p:cTn id="20"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8"/>
                                        </p:tgtEl>
                                        <p:attrNameLst>
                                          <p:attrName>style.visibility</p:attrName>
                                        </p:attrNameLst>
                                      </p:cBhvr>
                                      <p:to>
                                        <p:strVal val="visible"/>
                                      </p:to>
                                    </p:set>
                                    <p:anim calcmode="lin" valueType="num">
                                      <p:cBhvr additive="base">
                                        <p:cTn id="25" dur="500" fill="hold"/>
                                        <p:tgtEl>
                                          <p:spTgt spid="10248"/>
                                        </p:tgtEl>
                                        <p:attrNameLst>
                                          <p:attrName>ppt_x</p:attrName>
                                        </p:attrNameLst>
                                      </p:cBhvr>
                                      <p:tavLst>
                                        <p:tav tm="0">
                                          <p:val>
                                            <p:strVal val="0-#ppt_w/2"/>
                                          </p:val>
                                        </p:tav>
                                        <p:tav tm="100000">
                                          <p:val>
                                            <p:strVal val="#ppt_x"/>
                                          </p:val>
                                        </p:tav>
                                      </p:tavLst>
                                    </p:anim>
                                    <p:anim calcmode="lin" valueType="num">
                                      <p:cBhvr additive="base">
                                        <p:cTn id="26"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9"/>
                                        </p:tgtEl>
                                        <p:attrNameLst>
                                          <p:attrName>style.visibility</p:attrName>
                                        </p:attrNameLst>
                                      </p:cBhvr>
                                      <p:to>
                                        <p:strVal val="visible"/>
                                      </p:to>
                                    </p:set>
                                    <p:anim calcmode="lin" valueType="num">
                                      <p:cBhvr additive="base">
                                        <p:cTn id="31" dur="500" fill="hold"/>
                                        <p:tgtEl>
                                          <p:spTgt spid="10249"/>
                                        </p:tgtEl>
                                        <p:attrNameLst>
                                          <p:attrName>ppt_x</p:attrName>
                                        </p:attrNameLst>
                                      </p:cBhvr>
                                      <p:tavLst>
                                        <p:tav tm="0">
                                          <p:val>
                                            <p:strVal val="0-#ppt_w/2"/>
                                          </p:val>
                                        </p:tav>
                                        <p:tav tm="100000">
                                          <p:val>
                                            <p:strVal val="#ppt_x"/>
                                          </p:val>
                                        </p:tav>
                                      </p:tavLst>
                                    </p:anim>
                                    <p:anim calcmode="lin" valueType="num">
                                      <p:cBhvr additive="base">
                                        <p:cTn id="32" dur="500" fill="hold"/>
                                        <p:tgtEl>
                                          <p:spTgt spid="1024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51"/>
                                        </p:tgtEl>
                                        <p:attrNameLst>
                                          <p:attrName>style.visibility</p:attrName>
                                        </p:attrNameLst>
                                      </p:cBhvr>
                                      <p:to>
                                        <p:strVal val="visible"/>
                                      </p:to>
                                    </p:set>
                                    <p:anim calcmode="lin" valueType="num">
                                      <p:cBhvr additive="base">
                                        <p:cTn id="37" dur="500" fill="hold"/>
                                        <p:tgtEl>
                                          <p:spTgt spid="10251"/>
                                        </p:tgtEl>
                                        <p:attrNameLst>
                                          <p:attrName>ppt_x</p:attrName>
                                        </p:attrNameLst>
                                      </p:cBhvr>
                                      <p:tavLst>
                                        <p:tav tm="0">
                                          <p:val>
                                            <p:strVal val="0-#ppt_w/2"/>
                                          </p:val>
                                        </p:tav>
                                        <p:tav tm="100000">
                                          <p:val>
                                            <p:strVal val="#ppt_x"/>
                                          </p:val>
                                        </p:tav>
                                      </p:tavLst>
                                    </p:anim>
                                    <p:anim calcmode="lin" valueType="num">
                                      <p:cBhvr additive="base">
                                        <p:cTn id="38"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autoUpdateAnimBg="0"/>
      <p:bldP spid="10245" grpId="0" animBg="1" autoUpdateAnimBg="0"/>
      <p:bldP spid="10247" grpId="0" animBg="1" autoUpdateAnimBg="0"/>
      <p:bldP spid="10248" grpId="0" animBg="1" autoUpdateAnimBg="0"/>
      <p:bldP spid="10249" grpId="0" animBg="1" autoUpdateAnimBg="0"/>
      <p:bldP spid="1025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
            <a:ext cx="61722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674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agia Soph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0038"/>
            <a:ext cx="10210800" cy="830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2362200" y="762000"/>
            <a:ext cx="7543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latin typeface="Georgia" panose="02040502050405020303" pitchFamily="18" charset="0"/>
              </a:rPr>
              <a:t>*</a:t>
            </a:r>
            <a:r>
              <a:rPr lang="en-US" altLang="en-US" sz="1400" b="1">
                <a:latin typeface="Georgia" panose="02040502050405020303" pitchFamily="18" charset="0"/>
              </a:rPr>
              <a:t>built during the reign of Justinian           *Largest of Justinian’s 25 new churches  *built in 5 years                                           *Also known as the Church of Holy Wisdom *became a mosque when Constantinople fell to the Turks      *Today is a museum </a:t>
            </a:r>
            <a:endParaRPr lang="en-US" altLang="en-US" sz="1400">
              <a:latin typeface="Georgia" panose="02040502050405020303" pitchFamily="18" charset="0"/>
            </a:endParaRPr>
          </a:p>
        </p:txBody>
      </p:sp>
      <p:sp>
        <p:nvSpPr>
          <p:cNvPr id="11268" name="Text Box 4"/>
          <p:cNvSpPr txBox="1">
            <a:spLocks noChangeArrowheads="1"/>
          </p:cNvSpPr>
          <p:nvPr/>
        </p:nvSpPr>
        <p:spPr bwMode="auto">
          <a:xfrm>
            <a:off x="1981200" y="1752601"/>
            <a:ext cx="24384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latin typeface="Georgia" panose="02040502050405020303" pitchFamily="18" charset="0"/>
              </a:rPr>
              <a:t>*height – 180 feet            *diameter – 107 feet        *dome contains 40 stained glass windows at it’s circumference.</a:t>
            </a:r>
          </a:p>
        </p:txBody>
      </p:sp>
      <p:sp>
        <p:nvSpPr>
          <p:cNvPr id="11269" name="Text Box 5"/>
          <p:cNvSpPr txBox="1">
            <a:spLocks noChangeArrowheads="1"/>
          </p:cNvSpPr>
          <p:nvPr/>
        </p:nvSpPr>
        <p:spPr bwMode="auto">
          <a:xfrm>
            <a:off x="2057400" y="3505201"/>
            <a:ext cx="2438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latin typeface="Georgia" panose="02040502050405020303" pitchFamily="18" charset="0"/>
              </a:rPr>
              <a:t>*Six colors of marble were used to build the walls, arches and columns. </a:t>
            </a:r>
          </a:p>
        </p:txBody>
      </p:sp>
      <p:sp>
        <p:nvSpPr>
          <p:cNvPr id="11270" name="Text Box 6"/>
          <p:cNvSpPr txBox="1">
            <a:spLocks noChangeArrowheads="1"/>
          </p:cNvSpPr>
          <p:nvPr/>
        </p:nvSpPr>
        <p:spPr bwMode="auto">
          <a:xfrm>
            <a:off x="7696200" y="1828800"/>
            <a:ext cx="2514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latin typeface="Georgia" panose="02040502050405020303" pitchFamily="18" charset="0"/>
              </a:rPr>
              <a:t>*Pendentive – used to join the walls with the base of the dome.</a:t>
            </a:r>
          </a:p>
        </p:txBody>
      </p:sp>
      <p:sp>
        <p:nvSpPr>
          <p:cNvPr id="11271" name="Text Box 7"/>
          <p:cNvSpPr txBox="1">
            <a:spLocks noChangeArrowheads="1"/>
          </p:cNvSpPr>
          <p:nvPr/>
        </p:nvSpPr>
        <p:spPr bwMode="auto">
          <a:xfrm>
            <a:off x="7848600" y="3124200"/>
            <a:ext cx="22860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latin typeface="Georgia" panose="02040502050405020303" pitchFamily="18" charset="0"/>
              </a:rPr>
              <a:t>*Mosaics – pictures made of pieces of colored glass or stone inlaid in plaster.  These glittered in the daytime. </a:t>
            </a:r>
          </a:p>
        </p:txBody>
      </p:sp>
      <p:sp>
        <p:nvSpPr>
          <p:cNvPr id="12296" name="Line 8"/>
          <p:cNvSpPr>
            <a:spLocks noChangeShapeType="1"/>
          </p:cNvSpPr>
          <p:nvPr/>
        </p:nvSpPr>
        <p:spPr bwMode="auto">
          <a:xfrm>
            <a:off x="4267200" y="38100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9"/>
          <p:cNvSpPr>
            <a:spLocks noChangeShapeType="1"/>
          </p:cNvSpPr>
          <p:nvPr/>
        </p:nvSpPr>
        <p:spPr bwMode="auto">
          <a:xfrm>
            <a:off x="4038600" y="1981200"/>
            <a:ext cx="1447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0"/>
          <p:cNvSpPr>
            <a:spLocks noChangeShapeType="1"/>
          </p:cNvSpPr>
          <p:nvPr/>
        </p:nvSpPr>
        <p:spPr bwMode="auto">
          <a:xfrm flipH="1">
            <a:off x="6477000" y="1981200"/>
            <a:ext cx="1295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9" name="Line 11"/>
          <p:cNvSpPr>
            <a:spLocks noChangeShapeType="1"/>
          </p:cNvSpPr>
          <p:nvPr/>
        </p:nvSpPr>
        <p:spPr bwMode="auto">
          <a:xfrm flipH="1">
            <a:off x="7315200" y="3429000"/>
            <a:ext cx="609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6" name="Text Box 12"/>
          <p:cNvSpPr txBox="1">
            <a:spLocks noChangeArrowheads="1"/>
          </p:cNvSpPr>
          <p:nvPr/>
        </p:nvSpPr>
        <p:spPr bwMode="auto">
          <a:xfrm>
            <a:off x="2438400" y="5334000"/>
            <a:ext cx="7391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Georgia" panose="02040502050405020303" pitchFamily="18" charset="0"/>
              </a:rPr>
              <a:t>*plain exterior symbolizes earthly life            *ornate interior symbolizes heaven *size, thick pillars and open spaces show Roman influence                                       *intricate and ornate design shows Eastern (Asian) influences</a:t>
            </a:r>
          </a:p>
        </p:txBody>
      </p:sp>
    </p:spTree>
    <p:extLst>
      <p:ext uri="{BB962C8B-B14F-4D97-AF65-F5344CB8AC3E}">
        <p14:creationId xmlns:p14="http://schemas.microsoft.com/office/powerpoint/2010/main" val="4050530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0-#ppt_w/2"/>
                                          </p:val>
                                        </p:tav>
                                        <p:tav tm="100000">
                                          <p:val>
                                            <p:strVal val="#ppt_x"/>
                                          </p:val>
                                        </p:tav>
                                      </p:tavLst>
                                    </p:anim>
                                    <p:anim calcmode="lin" valueType="num">
                                      <p:cBhvr additive="base">
                                        <p:cTn id="8"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0-#ppt_w/2"/>
                                          </p:val>
                                        </p:tav>
                                        <p:tav tm="100000">
                                          <p:val>
                                            <p:strVal val="#ppt_x"/>
                                          </p:val>
                                        </p:tav>
                                      </p:tavLst>
                                    </p:anim>
                                    <p:anim calcmode="lin" valueType="num">
                                      <p:cBhvr additive="base">
                                        <p:cTn id="20"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0"/>
                                        </p:tgtEl>
                                        <p:attrNameLst>
                                          <p:attrName>style.visibility</p:attrName>
                                        </p:attrNameLst>
                                      </p:cBhvr>
                                      <p:to>
                                        <p:strVal val="visible"/>
                                      </p:to>
                                    </p:set>
                                    <p:anim calcmode="lin" valueType="num">
                                      <p:cBhvr additive="base">
                                        <p:cTn id="25" dur="500" fill="hold"/>
                                        <p:tgtEl>
                                          <p:spTgt spid="11270"/>
                                        </p:tgtEl>
                                        <p:attrNameLst>
                                          <p:attrName>ppt_x</p:attrName>
                                        </p:attrNameLst>
                                      </p:cBhvr>
                                      <p:tavLst>
                                        <p:tav tm="0">
                                          <p:val>
                                            <p:strVal val="0-#ppt_w/2"/>
                                          </p:val>
                                        </p:tav>
                                        <p:tav tm="100000">
                                          <p:val>
                                            <p:strVal val="#ppt_x"/>
                                          </p:val>
                                        </p:tav>
                                      </p:tavLst>
                                    </p:anim>
                                    <p:anim calcmode="lin" valueType="num">
                                      <p:cBhvr additive="base">
                                        <p:cTn id="26" dur="5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71"/>
                                        </p:tgtEl>
                                        <p:attrNameLst>
                                          <p:attrName>style.visibility</p:attrName>
                                        </p:attrNameLst>
                                      </p:cBhvr>
                                      <p:to>
                                        <p:strVal val="visible"/>
                                      </p:to>
                                    </p:set>
                                    <p:anim calcmode="lin" valueType="num">
                                      <p:cBhvr additive="base">
                                        <p:cTn id="31" dur="500" fill="hold"/>
                                        <p:tgtEl>
                                          <p:spTgt spid="11271"/>
                                        </p:tgtEl>
                                        <p:attrNameLst>
                                          <p:attrName>ppt_x</p:attrName>
                                        </p:attrNameLst>
                                      </p:cBhvr>
                                      <p:tavLst>
                                        <p:tav tm="0">
                                          <p:val>
                                            <p:strVal val="0-#ppt_w/2"/>
                                          </p:val>
                                        </p:tav>
                                        <p:tav tm="100000">
                                          <p:val>
                                            <p:strVal val="#ppt_x"/>
                                          </p:val>
                                        </p:tav>
                                      </p:tavLst>
                                    </p:anim>
                                    <p:anim calcmode="lin" valueType="num">
                                      <p:cBhvr additive="base">
                                        <p:cTn id="32"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76"/>
                                        </p:tgtEl>
                                        <p:attrNameLst>
                                          <p:attrName>style.visibility</p:attrName>
                                        </p:attrNameLst>
                                      </p:cBhvr>
                                      <p:to>
                                        <p:strVal val="visible"/>
                                      </p:to>
                                    </p:set>
                                    <p:anim calcmode="lin" valueType="num">
                                      <p:cBhvr additive="base">
                                        <p:cTn id="37" dur="500" fill="hold"/>
                                        <p:tgtEl>
                                          <p:spTgt spid="11276"/>
                                        </p:tgtEl>
                                        <p:attrNameLst>
                                          <p:attrName>ppt_x</p:attrName>
                                        </p:attrNameLst>
                                      </p:cBhvr>
                                      <p:tavLst>
                                        <p:tav tm="0">
                                          <p:val>
                                            <p:strVal val="0-#ppt_w/2"/>
                                          </p:val>
                                        </p:tav>
                                        <p:tav tm="100000">
                                          <p:val>
                                            <p:strVal val="#ppt_x"/>
                                          </p:val>
                                        </p:tav>
                                      </p:tavLst>
                                    </p:anim>
                                    <p:anim calcmode="lin" valueType="num">
                                      <p:cBhvr additive="base">
                                        <p:cTn id="38"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P spid="11270" grpId="0" autoUpdateAnimBg="0"/>
      <p:bldP spid="11271" grpId="0" autoUpdateAnimBg="0"/>
      <p:bldP spid="112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H03079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4320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j04277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j0432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8276" y="0"/>
            <a:ext cx="28797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j04341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3200400"/>
            <a:ext cx="2441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j04384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0338" y="3200400"/>
            <a:ext cx="28876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j03416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733800"/>
            <a:ext cx="381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9"/>
          <p:cNvSpPr>
            <a:spLocks noGrp="1" noChangeArrowheads="1"/>
          </p:cNvSpPr>
          <p:nvPr>
            <p:ph type="title" idx="4294967295"/>
          </p:nvPr>
        </p:nvSpPr>
        <p:spPr/>
        <p:txBody>
          <a:bodyPr/>
          <a:lstStyle/>
          <a:p>
            <a:pPr eaLnBrk="1" hangingPunct="1"/>
            <a:r>
              <a:rPr lang="en-US" altLang="en-US" smtClean="0"/>
              <a:t>  </a:t>
            </a:r>
          </a:p>
        </p:txBody>
      </p:sp>
    </p:spTree>
    <p:extLst>
      <p:ext uri="{BB962C8B-B14F-4D97-AF65-F5344CB8AC3E}">
        <p14:creationId xmlns:p14="http://schemas.microsoft.com/office/powerpoint/2010/main" val="4047548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ade 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10134600" cy="815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2362200" y="990600"/>
            <a:ext cx="2286000"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England</a:t>
            </a:r>
            <a:r>
              <a:rPr lang="en-US" altLang="en-US" sz="1400" b="1">
                <a:latin typeface="Georgia" panose="02040502050405020303" pitchFamily="18" charset="0"/>
              </a:rPr>
              <a:t>                *Export – iron and tin              *Import – works of the ancient Greeks</a:t>
            </a:r>
            <a:endParaRPr lang="en-US" altLang="en-US" sz="1400" b="1" u="sng">
              <a:latin typeface="Georgia" panose="02040502050405020303" pitchFamily="18" charset="0"/>
            </a:endParaRPr>
          </a:p>
        </p:txBody>
      </p:sp>
      <p:sp>
        <p:nvSpPr>
          <p:cNvPr id="14340" name="Text Box 4"/>
          <p:cNvSpPr txBox="1">
            <a:spLocks noChangeArrowheads="1"/>
          </p:cNvSpPr>
          <p:nvPr/>
        </p:nvSpPr>
        <p:spPr bwMode="auto">
          <a:xfrm>
            <a:off x="3657600" y="25146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3317" name="Text Box 5"/>
          <p:cNvSpPr txBox="1">
            <a:spLocks noChangeArrowheads="1"/>
          </p:cNvSpPr>
          <p:nvPr/>
        </p:nvSpPr>
        <p:spPr bwMode="auto">
          <a:xfrm>
            <a:off x="2209800" y="2590801"/>
            <a:ext cx="3048000" cy="7397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France</a:t>
            </a:r>
            <a:r>
              <a:rPr lang="en-US" altLang="en-US" sz="1400" b="1">
                <a:latin typeface="Georgia" panose="02040502050405020303" pitchFamily="18" charset="0"/>
              </a:rPr>
              <a:t>                                      *Export – fine wines and wool     *Import – silk (stole process)</a:t>
            </a:r>
            <a:endParaRPr lang="en-US" altLang="en-US" sz="1400" b="1" u="sng">
              <a:latin typeface="Georgia" panose="02040502050405020303" pitchFamily="18" charset="0"/>
            </a:endParaRPr>
          </a:p>
        </p:txBody>
      </p:sp>
      <p:sp>
        <p:nvSpPr>
          <p:cNvPr id="13318" name="Text Box 6"/>
          <p:cNvSpPr txBox="1">
            <a:spLocks noChangeArrowheads="1"/>
          </p:cNvSpPr>
          <p:nvPr/>
        </p:nvSpPr>
        <p:spPr bwMode="auto">
          <a:xfrm>
            <a:off x="1981200" y="3352800"/>
            <a:ext cx="2286000"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Spain</a:t>
            </a:r>
            <a:r>
              <a:rPr lang="en-US" altLang="en-US" sz="1400" b="1">
                <a:latin typeface="Georgia" panose="02040502050405020303" pitchFamily="18" charset="0"/>
              </a:rPr>
              <a:t>                              *Export – cork &amp; grain  *Import – Bronze church doors</a:t>
            </a:r>
            <a:endParaRPr lang="en-US" altLang="en-US" sz="1400" b="1" u="sng">
              <a:latin typeface="Georgia" panose="02040502050405020303" pitchFamily="18" charset="0"/>
            </a:endParaRPr>
          </a:p>
        </p:txBody>
      </p:sp>
      <p:sp>
        <p:nvSpPr>
          <p:cNvPr id="13319" name="Text Box 7"/>
          <p:cNvSpPr txBox="1">
            <a:spLocks noChangeArrowheads="1"/>
          </p:cNvSpPr>
          <p:nvPr/>
        </p:nvSpPr>
        <p:spPr bwMode="auto">
          <a:xfrm>
            <a:off x="3505200" y="4343400"/>
            <a:ext cx="2438400"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Africa</a:t>
            </a:r>
            <a:r>
              <a:rPr lang="en-US" altLang="en-US" sz="1400" b="1">
                <a:latin typeface="Georgia" panose="02040502050405020303" pitchFamily="18" charset="0"/>
              </a:rPr>
              <a:t>                                     *Export – ivory and gold *Import – Silk (stole the process from China)</a:t>
            </a:r>
            <a:endParaRPr lang="en-US" altLang="en-US" sz="1400" b="1" u="sng">
              <a:latin typeface="Georgia" panose="02040502050405020303" pitchFamily="18" charset="0"/>
            </a:endParaRPr>
          </a:p>
        </p:txBody>
      </p:sp>
      <p:sp>
        <p:nvSpPr>
          <p:cNvPr id="13320" name="Text Box 8"/>
          <p:cNvSpPr txBox="1">
            <a:spLocks noChangeArrowheads="1"/>
          </p:cNvSpPr>
          <p:nvPr/>
        </p:nvSpPr>
        <p:spPr bwMode="auto">
          <a:xfrm>
            <a:off x="7696200" y="4114800"/>
            <a:ext cx="2362200"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India</a:t>
            </a:r>
            <a:r>
              <a:rPr lang="en-US" altLang="en-US" sz="1400" b="1">
                <a:latin typeface="Georgia" panose="02040502050405020303" pitchFamily="18" charset="0"/>
              </a:rPr>
              <a:t>                                  *Export – spices and        jewels                                *Import - ivory  </a:t>
            </a:r>
            <a:endParaRPr lang="en-US" altLang="en-US" sz="1400" b="1" u="sng">
              <a:latin typeface="Georgia" panose="02040502050405020303" pitchFamily="18" charset="0"/>
            </a:endParaRPr>
          </a:p>
        </p:txBody>
      </p:sp>
      <p:sp>
        <p:nvSpPr>
          <p:cNvPr id="13321" name="Text Box 9"/>
          <p:cNvSpPr txBox="1">
            <a:spLocks noChangeArrowheads="1"/>
          </p:cNvSpPr>
          <p:nvPr/>
        </p:nvSpPr>
        <p:spPr bwMode="auto">
          <a:xfrm>
            <a:off x="8382000" y="2514600"/>
            <a:ext cx="1752600"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China</a:t>
            </a:r>
            <a:r>
              <a:rPr lang="en-US" altLang="en-US" sz="1400" b="1">
                <a:latin typeface="Georgia" panose="02040502050405020303" pitchFamily="18" charset="0"/>
              </a:rPr>
              <a:t>                      *Export – silk      *Import -      Christianity </a:t>
            </a:r>
            <a:endParaRPr lang="en-US" altLang="en-US" sz="1400" b="1" u="sng">
              <a:latin typeface="Georgia" panose="02040502050405020303" pitchFamily="18" charset="0"/>
            </a:endParaRPr>
          </a:p>
        </p:txBody>
      </p:sp>
      <p:sp>
        <p:nvSpPr>
          <p:cNvPr id="13322" name="Text Box 10"/>
          <p:cNvSpPr txBox="1">
            <a:spLocks noChangeArrowheads="1"/>
          </p:cNvSpPr>
          <p:nvPr/>
        </p:nvSpPr>
        <p:spPr bwMode="auto">
          <a:xfrm>
            <a:off x="7543800" y="1066801"/>
            <a:ext cx="2514600" cy="1165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Russia </a:t>
            </a:r>
            <a:r>
              <a:rPr lang="en-US" altLang="en-US" sz="1400" b="1">
                <a:latin typeface="Georgia" panose="02040502050405020303" pitchFamily="18" charset="0"/>
              </a:rPr>
              <a:t>                        *Export – honey, wood and furs                                  *Import – art and architecture</a:t>
            </a:r>
            <a:endParaRPr lang="en-US" altLang="en-US" sz="1400" b="1" u="sng">
              <a:latin typeface="Georgia" panose="02040502050405020303" pitchFamily="18" charset="0"/>
            </a:endParaRPr>
          </a:p>
        </p:txBody>
      </p:sp>
      <p:sp>
        <p:nvSpPr>
          <p:cNvPr id="13323" name="Text Box 11"/>
          <p:cNvSpPr txBox="1">
            <a:spLocks noChangeArrowheads="1"/>
          </p:cNvSpPr>
          <p:nvPr/>
        </p:nvSpPr>
        <p:spPr bwMode="auto">
          <a:xfrm>
            <a:off x="4953000" y="838200"/>
            <a:ext cx="2209800" cy="9525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u="sng">
                <a:latin typeface="Georgia" panose="02040502050405020303" pitchFamily="18" charset="0"/>
              </a:rPr>
              <a:t>Import</a:t>
            </a:r>
            <a:r>
              <a:rPr lang="en-US" altLang="en-US" sz="1400" b="1">
                <a:latin typeface="Georgia" panose="02040502050405020303" pitchFamily="18" charset="0"/>
              </a:rPr>
              <a:t> – an item brought into an area   </a:t>
            </a:r>
            <a:r>
              <a:rPr lang="en-US" altLang="en-US" sz="1400" b="1" u="sng">
                <a:latin typeface="Georgia" panose="02040502050405020303" pitchFamily="18" charset="0"/>
              </a:rPr>
              <a:t>Export</a:t>
            </a:r>
            <a:r>
              <a:rPr lang="en-US" altLang="en-US" sz="1400" b="1">
                <a:latin typeface="Georgia" panose="02040502050405020303" pitchFamily="18" charset="0"/>
              </a:rPr>
              <a:t> – an item sent to another area </a:t>
            </a:r>
          </a:p>
        </p:txBody>
      </p:sp>
      <p:sp>
        <p:nvSpPr>
          <p:cNvPr id="13324" name="Text Box 12"/>
          <p:cNvSpPr txBox="1">
            <a:spLocks noChangeArrowheads="1"/>
          </p:cNvSpPr>
          <p:nvPr/>
        </p:nvSpPr>
        <p:spPr bwMode="auto">
          <a:xfrm>
            <a:off x="3657600" y="5562600"/>
            <a:ext cx="640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a:latin typeface="Georgia" panose="02040502050405020303" pitchFamily="18" charset="0"/>
              </a:rPr>
              <a:t>*known as “The City”, home to the wealthy and powerful                        *connected to three continents (Asia, Africa, and Europe)</a:t>
            </a:r>
          </a:p>
        </p:txBody>
      </p:sp>
    </p:spTree>
    <p:extLst>
      <p:ext uri="{BB962C8B-B14F-4D97-AF65-F5344CB8AC3E}">
        <p14:creationId xmlns:p14="http://schemas.microsoft.com/office/powerpoint/2010/main" val="322185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23"/>
                                        </p:tgtEl>
                                        <p:attrNameLst>
                                          <p:attrName>style.visibility</p:attrName>
                                        </p:attrNameLst>
                                      </p:cBhvr>
                                      <p:to>
                                        <p:strVal val="visible"/>
                                      </p:to>
                                    </p:set>
                                    <p:anim calcmode="lin" valueType="num">
                                      <p:cBhvr additive="base">
                                        <p:cTn id="7" dur="500" fill="hold"/>
                                        <p:tgtEl>
                                          <p:spTgt spid="13323"/>
                                        </p:tgtEl>
                                        <p:attrNameLst>
                                          <p:attrName>ppt_x</p:attrName>
                                        </p:attrNameLst>
                                      </p:cBhvr>
                                      <p:tavLst>
                                        <p:tav tm="0">
                                          <p:val>
                                            <p:strVal val="0-#ppt_w/2"/>
                                          </p:val>
                                        </p:tav>
                                        <p:tav tm="100000">
                                          <p:val>
                                            <p:strVal val="#ppt_x"/>
                                          </p:val>
                                        </p:tav>
                                      </p:tavLst>
                                    </p:anim>
                                    <p:anim calcmode="lin" valueType="num">
                                      <p:cBhvr additive="base">
                                        <p:cTn id="8"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0-#ppt_w/2"/>
                                          </p:val>
                                        </p:tav>
                                        <p:tav tm="100000">
                                          <p:val>
                                            <p:strVal val="#ppt_x"/>
                                          </p:val>
                                        </p:tav>
                                      </p:tavLst>
                                    </p:anim>
                                    <p:anim calcmode="lin" valueType="num">
                                      <p:cBhvr additive="base">
                                        <p:cTn id="14"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7"/>
                                        </p:tgtEl>
                                        <p:attrNameLst>
                                          <p:attrName>style.visibility</p:attrName>
                                        </p:attrNameLst>
                                      </p:cBhvr>
                                      <p:to>
                                        <p:strVal val="visible"/>
                                      </p:to>
                                    </p:set>
                                    <p:anim calcmode="lin" valueType="num">
                                      <p:cBhvr additive="base">
                                        <p:cTn id="19" dur="500" fill="hold"/>
                                        <p:tgtEl>
                                          <p:spTgt spid="13317"/>
                                        </p:tgtEl>
                                        <p:attrNameLst>
                                          <p:attrName>ppt_x</p:attrName>
                                        </p:attrNameLst>
                                      </p:cBhvr>
                                      <p:tavLst>
                                        <p:tav tm="0">
                                          <p:val>
                                            <p:strVal val="0-#ppt_w/2"/>
                                          </p:val>
                                        </p:tav>
                                        <p:tav tm="100000">
                                          <p:val>
                                            <p:strVal val="#ppt_x"/>
                                          </p:val>
                                        </p:tav>
                                      </p:tavLst>
                                    </p:anim>
                                    <p:anim calcmode="lin" valueType="num">
                                      <p:cBhvr additive="base">
                                        <p:cTn id="20"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8"/>
                                        </p:tgtEl>
                                        <p:attrNameLst>
                                          <p:attrName>style.visibility</p:attrName>
                                        </p:attrNameLst>
                                      </p:cBhvr>
                                      <p:to>
                                        <p:strVal val="visible"/>
                                      </p:to>
                                    </p:set>
                                    <p:anim calcmode="lin" valueType="num">
                                      <p:cBhvr additive="base">
                                        <p:cTn id="25" dur="500" fill="hold"/>
                                        <p:tgtEl>
                                          <p:spTgt spid="13318"/>
                                        </p:tgtEl>
                                        <p:attrNameLst>
                                          <p:attrName>ppt_x</p:attrName>
                                        </p:attrNameLst>
                                      </p:cBhvr>
                                      <p:tavLst>
                                        <p:tav tm="0">
                                          <p:val>
                                            <p:strVal val="0-#ppt_w/2"/>
                                          </p:val>
                                        </p:tav>
                                        <p:tav tm="100000">
                                          <p:val>
                                            <p:strVal val="#ppt_x"/>
                                          </p:val>
                                        </p:tav>
                                      </p:tavLst>
                                    </p:anim>
                                    <p:anim calcmode="lin" valueType="num">
                                      <p:cBhvr additive="base">
                                        <p:cTn id="26"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9"/>
                                        </p:tgtEl>
                                        <p:attrNameLst>
                                          <p:attrName>style.visibility</p:attrName>
                                        </p:attrNameLst>
                                      </p:cBhvr>
                                      <p:to>
                                        <p:strVal val="visible"/>
                                      </p:to>
                                    </p:set>
                                    <p:anim calcmode="lin" valueType="num">
                                      <p:cBhvr additive="base">
                                        <p:cTn id="31" dur="500" fill="hold"/>
                                        <p:tgtEl>
                                          <p:spTgt spid="13319"/>
                                        </p:tgtEl>
                                        <p:attrNameLst>
                                          <p:attrName>ppt_x</p:attrName>
                                        </p:attrNameLst>
                                      </p:cBhvr>
                                      <p:tavLst>
                                        <p:tav tm="0">
                                          <p:val>
                                            <p:strVal val="0-#ppt_w/2"/>
                                          </p:val>
                                        </p:tav>
                                        <p:tav tm="100000">
                                          <p:val>
                                            <p:strVal val="#ppt_x"/>
                                          </p:val>
                                        </p:tav>
                                      </p:tavLst>
                                    </p:anim>
                                    <p:anim calcmode="lin" valueType="num">
                                      <p:cBhvr additive="base">
                                        <p:cTn id="32"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20"/>
                                        </p:tgtEl>
                                        <p:attrNameLst>
                                          <p:attrName>style.visibility</p:attrName>
                                        </p:attrNameLst>
                                      </p:cBhvr>
                                      <p:to>
                                        <p:strVal val="visible"/>
                                      </p:to>
                                    </p:set>
                                    <p:anim calcmode="lin" valueType="num">
                                      <p:cBhvr additive="base">
                                        <p:cTn id="37" dur="500" fill="hold"/>
                                        <p:tgtEl>
                                          <p:spTgt spid="13320"/>
                                        </p:tgtEl>
                                        <p:attrNameLst>
                                          <p:attrName>ppt_x</p:attrName>
                                        </p:attrNameLst>
                                      </p:cBhvr>
                                      <p:tavLst>
                                        <p:tav tm="0">
                                          <p:val>
                                            <p:strVal val="0-#ppt_w/2"/>
                                          </p:val>
                                        </p:tav>
                                        <p:tav tm="100000">
                                          <p:val>
                                            <p:strVal val="#ppt_x"/>
                                          </p:val>
                                        </p:tav>
                                      </p:tavLst>
                                    </p:anim>
                                    <p:anim calcmode="lin" valueType="num">
                                      <p:cBhvr additive="base">
                                        <p:cTn id="38" dur="500" fill="hold"/>
                                        <p:tgtEl>
                                          <p:spTgt spid="1332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21"/>
                                        </p:tgtEl>
                                        <p:attrNameLst>
                                          <p:attrName>style.visibility</p:attrName>
                                        </p:attrNameLst>
                                      </p:cBhvr>
                                      <p:to>
                                        <p:strVal val="visible"/>
                                      </p:to>
                                    </p:set>
                                    <p:anim calcmode="lin" valueType="num">
                                      <p:cBhvr additive="base">
                                        <p:cTn id="43" dur="500" fill="hold"/>
                                        <p:tgtEl>
                                          <p:spTgt spid="13321"/>
                                        </p:tgtEl>
                                        <p:attrNameLst>
                                          <p:attrName>ppt_x</p:attrName>
                                        </p:attrNameLst>
                                      </p:cBhvr>
                                      <p:tavLst>
                                        <p:tav tm="0">
                                          <p:val>
                                            <p:strVal val="0-#ppt_w/2"/>
                                          </p:val>
                                        </p:tav>
                                        <p:tav tm="100000">
                                          <p:val>
                                            <p:strVal val="#ppt_x"/>
                                          </p:val>
                                        </p:tav>
                                      </p:tavLst>
                                    </p:anim>
                                    <p:anim calcmode="lin" valueType="num">
                                      <p:cBhvr additive="base">
                                        <p:cTn id="44" dur="500" fill="hold"/>
                                        <p:tgtEl>
                                          <p:spTgt spid="1332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322"/>
                                        </p:tgtEl>
                                        <p:attrNameLst>
                                          <p:attrName>style.visibility</p:attrName>
                                        </p:attrNameLst>
                                      </p:cBhvr>
                                      <p:to>
                                        <p:strVal val="visible"/>
                                      </p:to>
                                    </p:set>
                                    <p:anim calcmode="lin" valueType="num">
                                      <p:cBhvr additive="base">
                                        <p:cTn id="49" dur="500" fill="hold"/>
                                        <p:tgtEl>
                                          <p:spTgt spid="13322"/>
                                        </p:tgtEl>
                                        <p:attrNameLst>
                                          <p:attrName>ppt_x</p:attrName>
                                        </p:attrNameLst>
                                      </p:cBhvr>
                                      <p:tavLst>
                                        <p:tav tm="0">
                                          <p:val>
                                            <p:strVal val="0-#ppt_w/2"/>
                                          </p:val>
                                        </p:tav>
                                        <p:tav tm="100000">
                                          <p:val>
                                            <p:strVal val="#ppt_x"/>
                                          </p:val>
                                        </p:tav>
                                      </p:tavLst>
                                    </p:anim>
                                    <p:anim calcmode="lin" valueType="num">
                                      <p:cBhvr additive="base">
                                        <p:cTn id="50"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3324"/>
                                        </p:tgtEl>
                                        <p:attrNameLst>
                                          <p:attrName>style.visibility</p:attrName>
                                        </p:attrNameLst>
                                      </p:cBhvr>
                                      <p:to>
                                        <p:strVal val="visible"/>
                                      </p:to>
                                    </p:set>
                                    <p:anim calcmode="lin" valueType="num">
                                      <p:cBhvr additive="base">
                                        <p:cTn id="55" dur="500" fill="hold"/>
                                        <p:tgtEl>
                                          <p:spTgt spid="13324"/>
                                        </p:tgtEl>
                                        <p:attrNameLst>
                                          <p:attrName>ppt_x</p:attrName>
                                        </p:attrNameLst>
                                      </p:cBhvr>
                                      <p:tavLst>
                                        <p:tav tm="0">
                                          <p:val>
                                            <p:strVal val="0-#ppt_w/2"/>
                                          </p:val>
                                        </p:tav>
                                        <p:tav tm="100000">
                                          <p:val>
                                            <p:strVal val="#ppt_x"/>
                                          </p:val>
                                        </p:tav>
                                      </p:tavLst>
                                    </p:anim>
                                    <p:anim calcmode="lin" valueType="num">
                                      <p:cBhvr additive="base">
                                        <p:cTn id="56" dur="500" fill="hold"/>
                                        <p:tgtEl>
                                          <p:spTgt spid="13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autoUpdateAnimBg="0"/>
      <p:bldP spid="13317" grpId="0" animBg="1" autoUpdateAnimBg="0"/>
      <p:bldP spid="13318" grpId="0" animBg="1" autoUpdateAnimBg="0"/>
      <p:bldP spid="13319" grpId="0" animBg="1" autoUpdateAnimBg="0"/>
      <p:bldP spid="13320" grpId="0" animBg="1" autoUpdateAnimBg="0"/>
      <p:bldP spid="13321" grpId="0" animBg="1" autoUpdateAnimBg="0"/>
      <p:bldP spid="13322" grpId="0" animBg="1" autoUpdateAnimBg="0"/>
      <p:bldP spid="13323" grpId="0" animBg="1" autoUpdateAnimBg="0"/>
      <p:bldP spid="1332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43255" y="11918"/>
            <a:ext cx="9750327" cy="6846082"/>
          </a:xfrm>
          <a:prstGeom prst="rect">
            <a:avLst/>
          </a:prstGeom>
        </p:spPr>
      </p:pic>
    </p:spTree>
    <p:extLst>
      <p:ext uri="{BB962C8B-B14F-4D97-AF65-F5344CB8AC3E}">
        <p14:creationId xmlns:p14="http://schemas.microsoft.com/office/powerpoint/2010/main" val="228047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the Trade</a:t>
            </a:r>
            <a:endParaRPr lang="en-US" dirty="0"/>
          </a:p>
        </p:txBody>
      </p:sp>
      <p:sp>
        <p:nvSpPr>
          <p:cNvPr id="3" name="Content Placeholder 2"/>
          <p:cNvSpPr>
            <a:spLocks noGrp="1"/>
          </p:cNvSpPr>
          <p:nvPr>
            <p:ph idx="1"/>
          </p:nvPr>
        </p:nvSpPr>
        <p:spPr>
          <a:xfrm>
            <a:off x="519545" y="1371600"/>
            <a:ext cx="10985067" cy="5237018"/>
          </a:xfrm>
        </p:spPr>
        <p:txBody>
          <a:bodyPr>
            <a:noAutofit/>
          </a:bodyPr>
          <a:lstStyle/>
          <a:p>
            <a:r>
              <a:rPr lang="en-US" sz="2400" dirty="0"/>
              <a:t>1.Traders walk single file beside their path to enter the trading hub and single file on the other side to return home. They may not travel to other towns</a:t>
            </a:r>
            <a:r>
              <a:rPr lang="en-US" sz="2400" dirty="0" smtClean="0"/>
              <a:t>.</a:t>
            </a:r>
          </a:p>
          <a:p>
            <a:r>
              <a:rPr lang="en-US" sz="2400" dirty="0"/>
              <a:t>2.Trading is restricted to the trading hub and must be one token for one token. Trades can only be made with people from other towns.</a:t>
            </a:r>
          </a:p>
          <a:p>
            <a:r>
              <a:rPr lang="en-US" sz="2400" dirty="0"/>
              <a:t>3.Traders may carry only one token at a time.</a:t>
            </a:r>
          </a:p>
          <a:p>
            <a:r>
              <a:rPr lang="en-US" sz="2400" dirty="0"/>
              <a:t>4.When a trade is complete, traders take their merchandise home and pick up another token to trade.</a:t>
            </a:r>
          </a:p>
          <a:p>
            <a:r>
              <a:rPr lang="en-US" sz="2400" dirty="0"/>
              <a:t>5.Continue trading until at least one group has accumulated all seven products.</a:t>
            </a:r>
          </a:p>
          <a:p>
            <a:endParaRPr lang="en-US" sz="2400" dirty="0"/>
          </a:p>
        </p:txBody>
      </p:sp>
    </p:spTree>
    <p:extLst>
      <p:ext uri="{BB962C8B-B14F-4D97-AF65-F5344CB8AC3E}">
        <p14:creationId xmlns:p14="http://schemas.microsoft.com/office/powerpoint/2010/main" val="319379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Debrief</a:t>
            </a:r>
            <a:br>
              <a:rPr lang="en-US" dirty="0" smtClean="0"/>
            </a:br>
            <a:r>
              <a:rPr lang="en-US" dirty="0" smtClean="0"/>
              <a:t>Respond to the questions on your debrief paper.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6103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936235" y="873490"/>
            <a:ext cx="7255765" cy="5381835"/>
          </a:xfrm>
          <a:prstGeom prst="rect">
            <a:avLst/>
          </a:prstGeom>
        </p:spPr>
      </p:pic>
      <p:sp>
        <p:nvSpPr>
          <p:cNvPr id="5" name="TextBox 4"/>
          <p:cNvSpPr txBox="1"/>
          <p:nvPr/>
        </p:nvSpPr>
        <p:spPr>
          <a:xfrm>
            <a:off x="623455" y="1905000"/>
            <a:ext cx="3886200"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What do the lines represent?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Do you think they are realistic routes? Explain. </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534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735976" y="39171"/>
            <a:ext cx="8456023" cy="6818829"/>
          </a:xfrm>
          <a:prstGeom prst="rect">
            <a:avLst/>
          </a:prstGeom>
        </p:spPr>
      </p:pic>
      <p:sp>
        <p:nvSpPr>
          <p:cNvPr id="3" name="Oval 2"/>
          <p:cNvSpPr/>
          <p:nvPr/>
        </p:nvSpPr>
        <p:spPr>
          <a:xfrm>
            <a:off x="6396957" y="1905000"/>
            <a:ext cx="887506" cy="676835"/>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3326" y="1645920"/>
            <a:ext cx="3252650" cy="1477328"/>
          </a:xfrm>
          <a:prstGeom prst="rect">
            <a:avLst/>
          </a:prstGeom>
          <a:noFill/>
        </p:spPr>
        <p:txBody>
          <a:bodyPr wrap="square" rtlCol="0">
            <a:spAutoFit/>
          </a:bodyPr>
          <a:lstStyle/>
          <a:p>
            <a:r>
              <a:rPr lang="en-US" dirty="0" smtClean="0"/>
              <a:t>Based on this map and your experiences from class yesterday, what makes Constantinople an ideal place </a:t>
            </a:r>
            <a:r>
              <a:rPr lang="en-US" smtClean="0"/>
              <a:t>for trade?</a:t>
            </a:r>
            <a:endParaRPr lang="en-US"/>
          </a:p>
        </p:txBody>
      </p:sp>
    </p:spTree>
    <p:extLst>
      <p:ext uri="{BB962C8B-B14F-4D97-AF65-F5344CB8AC3E}">
        <p14:creationId xmlns:p14="http://schemas.microsoft.com/office/powerpoint/2010/main" val="2695268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71863" y="0"/>
            <a:ext cx="9120137" cy="6858000"/>
          </a:xfrm>
          <a:prstGeom prst="rect">
            <a:avLst/>
          </a:prstGeom>
        </p:spPr>
      </p:pic>
      <p:sp>
        <p:nvSpPr>
          <p:cNvPr id="5" name="TextBox 4"/>
          <p:cNvSpPr txBox="1"/>
          <p:nvPr/>
        </p:nvSpPr>
        <p:spPr>
          <a:xfrm>
            <a:off x="394855" y="1905000"/>
            <a:ext cx="2677008" cy="47659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7682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800" dirty="0" smtClean="0"/>
              <a:t>Historians will be able to describe what life was like in Constantinople through an image analysis, reading, and postcard activity. </a:t>
            </a:r>
            <a:endParaRPr lang="en-US" sz="2800" dirty="0"/>
          </a:p>
        </p:txBody>
      </p:sp>
    </p:spTree>
    <p:extLst>
      <p:ext uri="{BB962C8B-B14F-4D97-AF65-F5344CB8AC3E}">
        <p14:creationId xmlns:p14="http://schemas.microsoft.com/office/powerpoint/2010/main" val="2369261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1719</TotalTime>
  <Words>1538</Words>
  <Application>Microsoft Office PowerPoint</Application>
  <PresentationFormat>Widescreen</PresentationFormat>
  <Paragraphs>139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Georgia</vt:lpstr>
      <vt:lpstr>Wingdings 3</vt:lpstr>
      <vt:lpstr>Wisp</vt:lpstr>
      <vt:lpstr>Constantinople </vt:lpstr>
      <vt:lpstr>Shark Tank: Constantinople </vt:lpstr>
      <vt:lpstr>PowerPoint Presentation</vt:lpstr>
      <vt:lpstr>Rules of the Trade</vt:lpstr>
      <vt:lpstr>Debrief Respond to the questions on your debrief paper. </vt:lpstr>
      <vt:lpstr>PowerPoint Presentation</vt:lpstr>
      <vt:lpstr>PowerPoint Presentation</vt:lpstr>
      <vt:lpstr>PowerPoint Presentation</vt:lpstr>
      <vt:lpstr>Objective</vt:lpstr>
      <vt:lpstr>Directions</vt:lpstr>
      <vt:lpstr> </vt:lpstr>
      <vt:lpstr> </vt:lpstr>
      <vt:lpstr>PowerPoint Presentation</vt:lpstr>
      <vt:lpstr>Read page 64 in History Alive and answer the questions. </vt:lpstr>
      <vt:lpstr>PowerPoint Presentation</vt:lpstr>
      <vt:lpstr>Postcard</vt:lpstr>
      <vt:lpstr>Objective</vt:lpstr>
      <vt:lpstr>PowerPoint Presentation</vt:lpstr>
      <vt:lpstr>PowerPoint Presentation</vt:lpstr>
      <vt:lpstr>PowerPoint Presentation</vt:lpstr>
      <vt:lpstr>PowerPoint Presentation</vt:lpstr>
      <vt:lpstr>PowerPoint Presentation</vt:lpstr>
      <vt:lpstr>Justinian’s Code</vt:lpstr>
      <vt:lpstr>PowerPoint Presentation</vt:lpstr>
      <vt:lpstr>PowerPoint Presentation</vt:lpstr>
      <vt:lpstr>PowerPoint Presentation</vt:lpstr>
      <vt:lpstr>PowerPoint Presentation</vt:lpstr>
      <vt:lpstr>  </vt:lpstr>
      <vt:lpstr>PowerPoint Presentation</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Constantinople </dc:title>
  <dc:creator>Plott, Justin</dc:creator>
  <cp:lastModifiedBy>Plott, Justin</cp:lastModifiedBy>
  <cp:revision>14</cp:revision>
  <dcterms:created xsi:type="dcterms:W3CDTF">2018-10-03T19:24:51Z</dcterms:created>
  <dcterms:modified xsi:type="dcterms:W3CDTF">2018-10-09T14:11:56Z</dcterms:modified>
</cp:coreProperties>
</file>