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4" r:id="rId5"/>
    <p:sldId id="256" r:id="rId6"/>
    <p:sldId id="257" r:id="rId7"/>
    <p:sldId id="258" r:id="rId8"/>
    <p:sldId id="265" r:id="rId9"/>
    <p:sldId id="266" r:id="rId10"/>
    <p:sldId id="267" r:id="rId11"/>
    <p:sldId id="269" r:id="rId12"/>
    <p:sldId id="268" r:id="rId13"/>
    <p:sldId id="260" r:id="rId14"/>
    <p:sldId id="259" r:id="rId15"/>
    <p:sldId id="271" r:id="rId16"/>
    <p:sldId id="272" r:id="rId17"/>
    <p:sldId id="273" r:id="rId18"/>
    <p:sldId id="270" r:id="rId19"/>
    <p:sldId id="274" r:id="rId20"/>
    <p:sldId id="275" r:id="rId21"/>
    <p:sldId id="276" r:id="rId22"/>
    <p:sldId id="283" r:id="rId23"/>
    <p:sldId id="285" r:id="rId24"/>
    <p:sldId id="286" r:id="rId25"/>
    <p:sldId id="287" r:id="rId26"/>
    <p:sldId id="288" r:id="rId27"/>
    <p:sldId id="284"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96" y="2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00B41F-C35D-412E-A779-4B62789A1DCE}"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F0F20-792F-4E27-85D1-1EBD5E186324}" type="slidenum">
              <a:rPr lang="en-US" smtClean="0"/>
              <a:t>‹#›</a:t>
            </a:fld>
            <a:endParaRPr lang="en-US"/>
          </a:p>
        </p:txBody>
      </p:sp>
    </p:spTree>
    <p:extLst>
      <p:ext uri="{BB962C8B-B14F-4D97-AF65-F5344CB8AC3E}">
        <p14:creationId xmlns:p14="http://schemas.microsoft.com/office/powerpoint/2010/main" val="70401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0B41F-C35D-412E-A779-4B62789A1DCE}"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F0F20-792F-4E27-85D1-1EBD5E186324}" type="slidenum">
              <a:rPr lang="en-US" smtClean="0"/>
              <a:t>‹#›</a:t>
            </a:fld>
            <a:endParaRPr lang="en-US"/>
          </a:p>
        </p:txBody>
      </p:sp>
    </p:spTree>
    <p:extLst>
      <p:ext uri="{BB962C8B-B14F-4D97-AF65-F5344CB8AC3E}">
        <p14:creationId xmlns:p14="http://schemas.microsoft.com/office/powerpoint/2010/main" val="1304341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0B41F-C35D-412E-A779-4B62789A1DCE}"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F0F20-792F-4E27-85D1-1EBD5E186324}" type="slidenum">
              <a:rPr lang="en-US" smtClean="0"/>
              <a:t>‹#›</a:t>
            </a:fld>
            <a:endParaRPr lang="en-US"/>
          </a:p>
        </p:txBody>
      </p:sp>
    </p:spTree>
    <p:extLst>
      <p:ext uri="{BB962C8B-B14F-4D97-AF65-F5344CB8AC3E}">
        <p14:creationId xmlns:p14="http://schemas.microsoft.com/office/powerpoint/2010/main" val="260878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0B41F-C35D-412E-A779-4B62789A1DCE}"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F0F20-792F-4E27-85D1-1EBD5E186324}" type="slidenum">
              <a:rPr lang="en-US" smtClean="0"/>
              <a:t>‹#›</a:t>
            </a:fld>
            <a:endParaRPr lang="en-US"/>
          </a:p>
        </p:txBody>
      </p:sp>
    </p:spTree>
    <p:extLst>
      <p:ext uri="{BB962C8B-B14F-4D97-AF65-F5344CB8AC3E}">
        <p14:creationId xmlns:p14="http://schemas.microsoft.com/office/powerpoint/2010/main" val="1880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00B41F-C35D-412E-A779-4B62789A1DCE}"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F0F20-792F-4E27-85D1-1EBD5E186324}" type="slidenum">
              <a:rPr lang="en-US" smtClean="0"/>
              <a:t>‹#›</a:t>
            </a:fld>
            <a:endParaRPr lang="en-US"/>
          </a:p>
        </p:txBody>
      </p:sp>
    </p:spTree>
    <p:extLst>
      <p:ext uri="{BB962C8B-B14F-4D97-AF65-F5344CB8AC3E}">
        <p14:creationId xmlns:p14="http://schemas.microsoft.com/office/powerpoint/2010/main" val="140774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00B41F-C35D-412E-A779-4B62789A1DCE}"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F0F20-792F-4E27-85D1-1EBD5E186324}" type="slidenum">
              <a:rPr lang="en-US" smtClean="0"/>
              <a:t>‹#›</a:t>
            </a:fld>
            <a:endParaRPr lang="en-US"/>
          </a:p>
        </p:txBody>
      </p:sp>
    </p:spTree>
    <p:extLst>
      <p:ext uri="{BB962C8B-B14F-4D97-AF65-F5344CB8AC3E}">
        <p14:creationId xmlns:p14="http://schemas.microsoft.com/office/powerpoint/2010/main" val="339847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00B41F-C35D-412E-A779-4B62789A1DCE}" type="datetimeFigureOut">
              <a:rPr lang="en-US" smtClean="0"/>
              <a:t>3/11/2019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4F0F20-792F-4E27-85D1-1EBD5E186324}" type="slidenum">
              <a:rPr lang="en-US" smtClean="0"/>
              <a:t>‹#›</a:t>
            </a:fld>
            <a:endParaRPr lang="en-US"/>
          </a:p>
        </p:txBody>
      </p:sp>
    </p:spTree>
    <p:extLst>
      <p:ext uri="{BB962C8B-B14F-4D97-AF65-F5344CB8AC3E}">
        <p14:creationId xmlns:p14="http://schemas.microsoft.com/office/powerpoint/2010/main" val="362029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0B41F-C35D-412E-A779-4B62789A1DCE}" type="datetimeFigureOut">
              <a:rPr lang="en-US" smtClean="0"/>
              <a:t>3/11/2019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4F0F20-792F-4E27-85D1-1EBD5E186324}" type="slidenum">
              <a:rPr lang="en-US" smtClean="0"/>
              <a:t>‹#›</a:t>
            </a:fld>
            <a:endParaRPr lang="en-US"/>
          </a:p>
        </p:txBody>
      </p:sp>
    </p:spTree>
    <p:extLst>
      <p:ext uri="{BB962C8B-B14F-4D97-AF65-F5344CB8AC3E}">
        <p14:creationId xmlns:p14="http://schemas.microsoft.com/office/powerpoint/2010/main" val="199428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0B41F-C35D-412E-A779-4B62789A1DCE}" type="datetimeFigureOut">
              <a:rPr lang="en-US" smtClean="0"/>
              <a:t>3/11/2019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4F0F20-792F-4E27-85D1-1EBD5E186324}" type="slidenum">
              <a:rPr lang="en-US" smtClean="0"/>
              <a:t>‹#›</a:t>
            </a:fld>
            <a:endParaRPr lang="en-US"/>
          </a:p>
        </p:txBody>
      </p:sp>
    </p:spTree>
    <p:extLst>
      <p:ext uri="{BB962C8B-B14F-4D97-AF65-F5344CB8AC3E}">
        <p14:creationId xmlns:p14="http://schemas.microsoft.com/office/powerpoint/2010/main" val="424953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00B41F-C35D-412E-A779-4B62789A1DCE}"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F0F20-792F-4E27-85D1-1EBD5E186324}" type="slidenum">
              <a:rPr lang="en-US" smtClean="0"/>
              <a:t>‹#›</a:t>
            </a:fld>
            <a:endParaRPr lang="en-US"/>
          </a:p>
        </p:txBody>
      </p:sp>
    </p:spTree>
    <p:extLst>
      <p:ext uri="{BB962C8B-B14F-4D97-AF65-F5344CB8AC3E}">
        <p14:creationId xmlns:p14="http://schemas.microsoft.com/office/powerpoint/2010/main" val="264370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00B41F-C35D-412E-A779-4B62789A1DCE}"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F0F20-792F-4E27-85D1-1EBD5E186324}" type="slidenum">
              <a:rPr lang="en-US" smtClean="0"/>
              <a:t>‹#›</a:t>
            </a:fld>
            <a:endParaRPr lang="en-US"/>
          </a:p>
        </p:txBody>
      </p:sp>
    </p:spTree>
    <p:extLst>
      <p:ext uri="{BB962C8B-B14F-4D97-AF65-F5344CB8AC3E}">
        <p14:creationId xmlns:p14="http://schemas.microsoft.com/office/powerpoint/2010/main" val="98607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0B41F-C35D-412E-A779-4B62789A1DCE}" type="datetimeFigureOut">
              <a:rPr lang="en-US" smtClean="0"/>
              <a:t>3/11/2019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F0F20-792F-4E27-85D1-1EBD5E186324}" type="slidenum">
              <a:rPr lang="en-US" smtClean="0"/>
              <a:t>‹#›</a:t>
            </a:fld>
            <a:endParaRPr lang="en-US"/>
          </a:p>
        </p:txBody>
      </p:sp>
    </p:spTree>
    <p:extLst>
      <p:ext uri="{BB962C8B-B14F-4D97-AF65-F5344CB8AC3E}">
        <p14:creationId xmlns:p14="http://schemas.microsoft.com/office/powerpoint/2010/main" val="2275518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Reflection: After receiving your Middle East Unit test complete your test reflection paper.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34326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44839578"/>
              </p:ext>
            </p:extLst>
          </p:nvPr>
        </p:nvGraphicFramePr>
        <p:xfrm>
          <a:off x="1071154" y="365126"/>
          <a:ext cx="9640389" cy="4886144"/>
        </p:xfrm>
        <a:graphic>
          <a:graphicData uri="http://schemas.openxmlformats.org/drawingml/2006/table">
            <a:tbl>
              <a:tblPr firstRow="1" firstCol="1" bandRow="1"/>
              <a:tblGrid>
                <a:gridCol w="3322156">
                  <a:extLst>
                    <a:ext uri="{9D8B030D-6E8A-4147-A177-3AD203B41FA5}">
                      <a16:colId xmlns:a16="http://schemas.microsoft.com/office/drawing/2014/main" val="723274236"/>
                    </a:ext>
                  </a:extLst>
                </a:gridCol>
                <a:gridCol w="6318233">
                  <a:extLst>
                    <a:ext uri="{9D8B030D-6E8A-4147-A177-3AD203B41FA5}">
                      <a16:colId xmlns:a16="http://schemas.microsoft.com/office/drawing/2014/main" val="2972224468"/>
                    </a:ext>
                  </a:extLst>
                </a:gridCol>
              </a:tblGrid>
              <a:tr h="822492">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Merchants faced invasions on land and sea. Businesses collapsed and money became scarce.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678540"/>
                  </a:ext>
                </a:extLst>
              </a:tr>
              <a:tr h="399043">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European cities declined as centers of trade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2913"/>
                  </a:ext>
                </a:extLst>
              </a:tr>
              <a:tr h="798087">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People retreated to rural areas (countryside). Roman cities were left without strong leaders.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241992"/>
                  </a:ext>
                </a:extLst>
              </a:tr>
              <a:tr h="1221536">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Literacy rates plummeted. Few people except priests and other Church officials were able to read. Most Greco-Roman learning was forgotten.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702041"/>
                  </a:ext>
                </a:extLst>
              </a:tr>
              <a:tr h="1644986">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As German-speaking people mixed with the Roman population, Latin began to change into the languages we know today such as French, Spanish, and Italian. Latin was no longer a unifying force within Europe.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664552"/>
                  </a:ext>
                </a:extLst>
              </a:tr>
            </a:tbl>
          </a:graphicData>
        </a:graphic>
      </p:graphicFrame>
      <p:sp>
        <p:nvSpPr>
          <p:cNvPr id="9" name="Rectangle 8"/>
          <p:cNvSpPr/>
          <p:nvPr/>
        </p:nvSpPr>
        <p:spPr>
          <a:xfrm>
            <a:off x="1071154" y="5449277"/>
            <a:ext cx="8895805" cy="646331"/>
          </a:xfrm>
          <a:prstGeom prst="rect">
            <a:avLst/>
          </a:prstGeom>
        </p:spPr>
        <p:txBody>
          <a:bodyPr wrap="square">
            <a:spAutoFit/>
          </a:bodyPr>
          <a:lstStyle/>
          <a:p>
            <a:r>
              <a:rPr lang="en-US" dirty="0"/>
              <a:t>Decline of Learning		Downfall of Cities	Loss of a Common Language		</a:t>
            </a:r>
          </a:p>
          <a:p>
            <a:r>
              <a:rPr lang="en-US" dirty="0"/>
              <a:t>Disruption of Trade		Population Shifts</a:t>
            </a:r>
          </a:p>
        </p:txBody>
      </p:sp>
    </p:spTree>
    <p:extLst>
      <p:ext uri="{BB962C8B-B14F-4D97-AF65-F5344CB8AC3E}">
        <p14:creationId xmlns:p14="http://schemas.microsoft.com/office/powerpoint/2010/main" val="3456168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lstStyle/>
          <a:p>
            <a:r>
              <a:rPr lang="en-US" dirty="0" smtClean="0"/>
              <a:t>Complete the three questions on the exit ticket, when you are finished turn it in to your class bin. </a:t>
            </a:r>
          </a:p>
          <a:p>
            <a:endParaRPr lang="en-US" dirty="0"/>
          </a:p>
          <a:p>
            <a:r>
              <a:rPr lang="en-US" dirty="0" smtClean="0"/>
              <a:t>Retrieve Charlemagne packet</a:t>
            </a:r>
          </a:p>
          <a:p>
            <a:r>
              <a:rPr lang="en-US" dirty="0" smtClean="0"/>
              <a:t>Have out D4 and Clock </a:t>
            </a:r>
            <a:r>
              <a:rPr lang="en-US" smtClean="0"/>
              <a:t>buddy paper</a:t>
            </a:r>
            <a:endParaRPr lang="en-US" dirty="0"/>
          </a:p>
        </p:txBody>
      </p:sp>
    </p:spTree>
    <p:extLst>
      <p:ext uri="{BB962C8B-B14F-4D97-AF65-F5344CB8AC3E}">
        <p14:creationId xmlns:p14="http://schemas.microsoft.com/office/powerpoint/2010/main" val="3054487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What was life for people after the fall of the Roman Empire?</a:t>
            </a:r>
            <a:endParaRPr lang="en-US" dirty="0"/>
          </a:p>
        </p:txBody>
      </p:sp>
    </p:spTree>
    <p:extLst>
      <p:ext uri="{BB962C8B-B14F-4D97-AF65-F5344CB8AC3E}">
        <p14:creationId xmlns:p14="http://schemas.microsoft.com/office/powerpoint/2010/main" val="3051904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Early Middle Ages/Dark Ages: 500-1000</a:t>
            </a:r>
            <a:endParaRPr lang="en-US" dirty="0"/>
          </a:p>
        </p:txBody>
      </p:sp>
      <p:sp>
        <p:nvSpPr>
          <p:cNvPr id="3" name="Content Placeholder 2"/>
          <p:cNvSpPr>
            <a:spLocks noGrp="1"/>
          </p:cNvSpPr>
          <p:nvPr>
            <p:ph idx="1"/>
          </p:nvPr>
        </p:nvSpPr>
        <p:spPr/>
        <p:txBody>
          <a:bodyPr>
            <a:normAutofit/>
          </a:bodyPr>
          <a:lstStyle/>
          <a:p>
            <a:pPr lvl="1"/>
            <a:r>
              <a:rPr lang="en-US" sz="4000" dirty="0" smtClean="0"/>
              <a:t>Barbarian Invasions and Fall of Roman Empire</a:t>
            </a:r>
          </a:p>
          <a:p>
            <a:pPr lvl="1"/>
            <a:endParaRPr lang="en-US" sz="4000" dirty="0"/>
          </a:p>
          <a:p>
            <a:pPr lvl="1"/>
            <a:r>
              <a:rPr lang="en-US" sz="4000" dirty="0" smtClean="0"/>
              <a:t>Germanic Kingdoms and Charlemagne</a:t>
            </a:r>
          </a:p>
          <a:p>
            <a:pPr lvl="1"/>
            <a:endParaRPr lang="en-US" sz="4000" dirty="0"/>
          </a:p>
          <a:p>
            <a:pPr lvl="1"/>
            <a:r>
              <a:rPr lang="en-US" sz="4000" dirty="0" smtClean="0"/>
              <a:t>Disunity and Invasion</a:t>
            </a:r>
          </a:p>
          <a:p>
            <a:pPr lvl="1"/>
            <a:endParaRPr lang="en-US" sz="4000" dirty="0"/>
          </a:p>
          <a:p>
            <a:pPr lvl="1"/>
            <a:r>
              <a:rPr lang="en-US" sz="4000" dirty="0" smtClean="0"/>
              <a:t>Rise of Feudalism</a:t>
            </a:r>
          </a:p>
        </p:txBody>
      </p:sp>
    </p:spTree>
    <p:extLst>
      <p:ext uri="{BB962C8B-B14F-4D97-AF65-F5344CB8AC3E}">
        <p14:creationId xmlns:p14="http://schemas.microsoft.com/office/powerpoint/2010/main" val="4286766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Retrieve a copy of Across the Centuries and open to pages 256-258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Answer the questions</a:t>
            </a:r>
          </a:p>
          <a:p>
            <a:r>
              <a:rPr lang="en-US" sz="3400" dirty="0"/>
              <a:t>1. What do historians call the time period between the fall of the Roman Empire and 1450</a:t>
            </a:r>
            <a:r>
              <a:rPr lang="en-US" sz="3400" dirty="0" smtClean="0"/>
              <a:t>?</a:t>
            </a:r>
            <a:endParaRPr lang="en-US" sz="3400" dirty="0"/>
          </a:p>
          <a:p>
            <a:r>
              <a:rPr lang="en-US" sz="3400" dirty="0"/>
              <a:t>2. Why do historians call the early part of the Middle Ages 500-1000 “The Dark Ages</a:t>
            </a:r>
            <a:r>
              <a:rPr lang="en-US" sz="3400" dirty="0" smtClean="0"/>
              <a:t>”?</a:t>
            </a:r>
            <a:endParaRPr lang="en-US" sz="3400" dirty="0"/>
          </a:p>
          <a:p>
            <a:r>
              <a:rPr lang="en-US" sz="3400" dirty="0"/>
              <a:t>3. The Eastern half of the Roman Empire continued on as the Byzantine Empire, as we studied earlier this year. The Western half was taken over by several Germanic (barbarian) tribes. Which group of these barbarians took over the area that is today France and Germany</a:t>
            </a:r>
            <a:r>
              <a:rPr lang="en-US" sz="3400" dirty="0" smtClean="0"/>
              <a:t>?</a:t>
            </a:r>
            <a:endParaRPr lang="en-US" sz="3400" dirty="0"/>
          </a:p>
          <a:p>
            <a:r>
              <a:rPr lang="en-US" sz="3400" dirty="0"/>
              <a:t>4. What are two of Clovis’ accomplishments? </a:t>
            </a:r>
          </a:p>
          <a:p>
            <a:r>
              <a:rPr lang="en-US" sz="3400" dirty="0"/>
              <a:t>5. Why was it important for Clovis to convert to Christianity</a:t>
            </a:r>
            <a:r>
              <a:rPr lang="en-US" sz="3400" dirty="0" smtClean="0"/>
              <a:t>?</a:t>
            </a:r>
            <a:endParaRPr lang="en-US" sz="3400" dirty="0"/>
          </a:p>
          <a:p>
            <a:r>
              <a:rPr lang="en-US" sz="3400" dirty="0"/>
              <a:t>6. In what other ways were Roman traditions preserved during this period of time</a:t>
            </a:r>
            <a:r>
              <a:rPr lang="en-US" sz="3400" dirty="0" smtClean="0"/>
              <a:t>?</a:t>
            </a:r>
            <a:endParaRPr lang="en-US" sz="3400" dirty="0"/>
          </a:p>
          <a:p>
            <a:r>
              <a:rPr lang="en-US" sz="3400" dirty="0"/>
              <a:t>7. </a:t>
            </a:r>
            <a:r>
              <a:rPr lang="en-US" sz="3400" dirty="0" smtClean="0"/>
              <a:t>What made Charles </a:t>
            </a:r>
            <a:r>
              <a:rPr lang="en-US" sz="3400" dirty="0"/>
              <a:t>“the Hammer” Martel’s victory at the battle of Poitiers </a:t>
            </a:r>
            <a:r>
              <a:rPr lang="en-US" sz="3400" dirty="0" smtClean="0"/>
              <a:t>significant in European history?</a:t>
            </a:r>
            <a:endParaRPr lang="en-US" sz="3400" dirty="0"/>
          </a:p>
          <a:p>
            <a:r>
              <a:rPr lang="en-US" sz="3400" dirty="0"/>
              <a:t>8. Why did Pope </a:t>
            </a:r>
            <a:r>
              <a:rPr lang="en-US" sz="3400" dirty="0" err="1"/>
              <a:t>Zacharius</a:t>
            </a:r>
            <a:r>
              <a:rPr lang="en-US" sz="3400" dirty="0"/>
              <a:t> agree to recognize Pepin as the King?</a:t>
            </a:r>
          </a:p>
          <a:p>
            <a:endParaRPr lang="en-US" dirty="0"/>
          </a:p>
        </p:txBody>
      </p:sp>
    </p:spTree>
    <p:extLst>
      <p:ext uri="{BB962C8B-B14F-4D97-AF65-F5344CB8AC3E}">
        <p14:creationId xmlns:p14="http://schemas.microsoft.com/office/powerpoint/2010/main" val="13526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 the Middle Ages last from 500-1450</a:t>
            </a:r>
          </a:p>
          <a:p>
            <a:r>
              <a:rPr lang="en-US" dirty="0" smtClean="0"/>
              <a:t>2. Because there is not much information (no reading, writing </a:t>
            </a:r>
            <a:r>
              <a:rPr lang="en-US" dirty="0" err="1" smtClean="0"/>
              <a:t>etc</a:t>
            </a:r>
            <a:r>
              <a:rPr lang="en-US" dirty="0" smtClean="0"/>
              <a:t>) so we as historians are in the dark as to what is going on. Also, it symbolizes the general sense of doom and gloom that people had back then.</a:t>
            </a:r>
          </a:p>
          <a:p>
            <a:r>
              <a:rPr lang="en-US" dirty="0" smtClean="0"/>
              <a:t>3. The Franks took over the area of France and Germany</a:t>
            </a:r>
            <a:endParaRPr lang="en-US" dirty="0"/>
          </a:p>
        </p:txBody>
      </p:sp>
    </p:spTree>
    <p:extLst>
      <p:ext uri="{BB962C8B-B14F-4D97-AF65-F5344CB8AC3E}">
        <p14:creationId xmlns:p14="http://schemas.microsoft.com/office/powerpoint/2010/main" val="30725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4. Clovis: a. he expanded the boundaries of the Frankish kingdom, making them one of the more powerful kingdoms in Europe</a:t>
            </a:r>
          </a:p>
          <a:p>
            <a:r>
              <a:rPr lang="en-US" dirty="0" smtClean="0"/>
              <a:t>B. Converted his people to Christianity</a:t>
            </a:r>
          </a:p>
          <a:p>
            <a:endParaRPr lang="en-US" dirty="0"/>
          </a:p>
          <a:p>
            <a:r>
              <a:rPr lang="en-US" dirty="0" smtClean="0"/>
              <a:t>5. The Church wanted to serve Christians in that part of Europe. Also the church of Rome was one of the few stabilizing forces after the fall of the Roman Empire. It was something that Europeans could share. </a:t>
            </a:r>
          </a:p>
          <a:p>
            <a:endParaRPr lang="en-US" dirty="0"/>
          </a:p>
          <a:p>
            <a:r>
              <a:rPr lang="en-US" dirty="0" smtClean="0"/>
              <a:t>6. Latin continued to be used, Laws that kings set up were based on Roman laws, Roman roads and trade routes were still used. </a:t>
            </a:r>
          </a:p>
          <a:p>
            <a:r>
              <a:rPr lang="en-US" dirty="0" smtClean="0"/>
              <a:t>Monasteries kept Roman and Greek literature ensuring that those culture’s ideas would stay alive</a:t>
            </a:r>
            <a:endParaRPr lang="en-US" dirty="0"/>
          </a:p>
        </p:txBody>
      </p:sp>
    </p:spTree>
    <p:extLst>
      <p:ext uri="{BB962C8B-B14F-4D97-AF65-F5344CB8AC3E}">
        <p14:creationId xmlns:p14="http://schemas.microsoft.com/office/powerpoint/2010/main" val="266228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6019800" cy="4351338"/>
          </a:xfrm>
        </p:spPr>
        <p:txBody>
          <a:bodyPr/>
          <a:lstStyle/>
          <a:p>
            <a:r>
              <a:rPr lang="en-US" dirty="0" smtClean="0"/>
              <a:t>7. The Frankish victory at Poitiers by Charles Martel ensured that Europe would continue to be a Christian culture.</a:t>
            </a:r>
          </a:p>
          <a:p>
            <a:endParaRPr lang="en-US" dirty="0"/>
          </a:p>
          <a:p>
            <a:r>
              <a:rPr lang="en-US" dirty="0" smtClean="0"/>
              <a:t>8. The other kings were not very effective. Also by giving their blessing the Pope had some power over the king. </a:t>
            </a:r>
            <a:endParaRPr lang="en-US" dirty="0"/>
          </a:p>
        </p:txBody>
      </p:sp>
      <p:pic>
        <p:nvPicPr>
          <p:cNvPr id="4" name="Picture 3"/>
          <p:cNvPicPr>
            <a:picLocks noChangeAspect="1"/>
          </p:cNvPicPr>
          <p:nvPr/>
        </p:nvPicPr>
        <p:blipFill>
          <a:blip r:embed="rId2"/>
          <a:stretch>
            <a:fillRect/>
          </a:stretch>
        </p:blipFill>
        <p:spPr>
          <a:xfrm>
            <a:off x="6858000" y="1565774"/>
            <a:ext cx="4657593" cy="4611189"/>
          </a:xfrm>
          <a:prstGeom prst="rect">
            <a:avLst/>
          </a:prstGeom>
        </p:spPr>
      </p:pic>
    </p:spTree>
    <p:extLst>
      <p:ext uri="{BB962C8B-B14F-4D97-AF65-F5344CB8AC3E}">
        <p14:creationId xmlns:p14="http://schemas.microsoft.com/office/powerpoint/2010/main" val="98335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Are there any ways that Clovis’ leadership decisions were similar to what you stated you would do if you were king back then?</a:t>
            </a:r>
          </a:p>
          <a:p>
            <a:pPr lvl="1"/>
            <a:r>
              <a:rPr lang="en-US" dirty="0" smtClean="0"/>
              <a:t>Different? If so then do you agree with what Clovis did?</a:t>
            </a:r>
          </a:p>
          <a:p>
            <a:pPr lvl="1"/>
            <a:r>
              <a:rPr lang="en-US" dirty="0" smtClean="0"/>
              <a:t>Were these good decisions?</a:t>
            </a:r>
            <a:endParaRPr lang="en-US" dirty="0"/>
          </a:p>
          <a:p>
            <a:r>
              <a:rPr lang="en-US" dirty="0" smtClean="0"/>
              <a:t>Is it important that Roman traditions survived during this period of time?</a:t>
            </a:r>
          </a:p>
          <a:p>
            <a:endParaRPr lang="en-US" dirty="0"/>
          </a:p>
          <a:p>
            <a:endParaRPr lang="en-US" dirty="0"/>
          </a:p>
        </p:txBody>
      </p:sp>
    </p:spTree>
    <p:extLst>
      <p:ext uri="{BB962C8B-B14F-4D97-AF65-F5344CB8AC3E}">
        <p14:creationId xmlns:p14="http://schemas.microsoft.com/office/powerpoint/2010/main" val="987845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Charlemagne</a:t>
            </a:r>
            <a:endParaRPr lang="en-US" dirty="0"/>
          </a:p>
        </p:txBody>
      </p:sp>
      <p:sp>
        <p:nvSpPr>
          <p:cNvPr id="3" name="Content Placeholder 2"/>
          <p:cNvSpPr>
            <a:spLocks noGrp="1"/>
          </p:cNvSpPr>
          <p:nvPr>
            <p:ph idx="1"/>
          </p:nvPr>
        </p:nvSpPr>
        <p:spPr/>
        <p:txBody>
          <a:bodyPr/>
          <a:lstStyle/>
          <a:p>
            <a:r>
              <a:rPr lang="en-US" dirty="0" smtClean="0"/>
              <a:t>Objective: Historians will be able to describe and evaluate the reign of Charlemagne through a station reading, class discussion, and caricature assignment. </a:t>
            </a:r>
          </a:p>
          <a:p>
            <a:endParaRPr lang="en-US" dirty="0"/>
          </a:p>
          <a:p>
            <a:endParaRPr lang="en-US" dirty="0" smtClean="0"/>
          </a:p>
          <a:p>
            <a:endParaRPr lang="en-US" dirty="0"/>
          </a:p>
          <a:p>
            <a:r>
              <a:rPr lang="en-US" dirty="0" smtClean="0"/>
              <a:t>Warm-Up: Think and Share to your Group: </a:t>
            </a:r>
            <a:endParaRPr lang="en-US" dirty="0"/>
          </a:p>
          <a:p>
            <a:r>
              <a:rPr lang="en-US" dirty="0" smtClean="0"/>
              <a:t>What actions or characteristics make an effective leader?</a:t>
            </a:r>
          </a:p>
        </p:txBody>
      </p:sp>
    </p:spTree>
    <p:extLst>
      <p:ext uri="{BB962C8B-B14F-4D97-AF65-F5344CB8AC3E}">
        <p14:creationId xmlns:p14="http://schemas.microsoft.com/office/powerpoint/2010/main" val="3445367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out your map of Europe and prepare to discuss your three questions. </a:t>
            </a:r>
            <a:endParaRPr lang="en-US" dirty="0"/>
          </a:p>
        </p:txBody>
      </p:sp>
      <p:sp>
        <p:nvSpPr>
          <p:cNvPr id="3" name="Content Placeholder 2"/>
          <p:cNvSpPr>
            <a:spLocks noGrp="1"/>
          </p:cNvSpPr>
          <p:nvPr>
            <p:ph idx="1"/>
          </p:nvPr>
        </p:nvSpPr>
        <p:spPr/>
        <p:txBody>
          <a:bodyPr/>
          <a:lstStyle/>
          <a:p>
            <a:r>
              <a:rPr lang="en-US" dirty="0" smtClean="0"/>
              <a:t>What makes Europe similar to and different from the Middle East?</a:t>
            </a:r>
            <a:endParaRPr lang="en-US" dirty="0"/>
          </a:p>
        </p:txBody>
      </p:sp>
    </p:spTree>
    <p:extLst>
      <p:ext uri="{BB962C8B-B14F-4D97-AF65-F5344CB8AC3E}">
        <p14:creationId xmlns:p14="http://schemas.microsoft.com/office/powerpoint/2010/main" val="277563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Charlemagne (Charles the Great): Overview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Father and Grandfather were the prime ministers to the Frankish kings, but held the real decision making power. </a:t>
            </a:r>
          </a:p>
          <a:p>
            <a:r>
              <a:rPr lang="en-US" dirty="0" smtClean="0"/>
              <a:t>His grandfather was Charles Martel who repelled a Muslim army from southern France, so he had a good ancestry. </a:t>
            </a:r>
          </a:p>
          <a:p>
            <a:r>
              <a:rPr lang="en-US" dirty="0" smtClean="0"/>
              <a:t>When his father died, Charles and his brother </a:t>
            </a:r>
            <a:r>
              <a:rPr lang="en-US" dirty="0" err="1" smtClean="0"/>
              <a:t>Carloman</a:t>
            </a:r>
            <a:r>
              <a:rPr lang="en-US" dirty="0" smtClean="0"/>
              <a:t> divided their realm. </a:t>
            </a:r>
          </a:p>
          <a:p>
            <a:r>
              <a:rPr lang="en-US" dirty="0" smtClean="0"/>
              <a:t>When his brother died, Charles became the ruler of all of the Frankish lands. </a:t>
            </a:r>
            <a:endParaRPr lang="en-US" dirty="0"/>
          </a:p>
          <a:p>
            <a:r>
              <a:rPr lang="en-US" dirty="0" smtClean="0"/>
              <a:t>So in 768 Charles the Great or Charlemagne was the most powerful leader in Europe other than the Byzantine emperor. </a:t>
            </a:r>
          </a:p>
          <a:p>
            <a:r>
              <a:rPr lang="en-US" dirty="0" smtClean="0"/>
              <a:t>We will now examine his reign to determine what he did and how effective of a leader he was. </a:t>
            </a:r>
          </a:p>
          <a:p>
            <a:pPr lvl="1"/>
            <a:r>
              <a:rPr lang="en-US" dirty="0" smtClean="0"/>
              <a:t>You will rotate around the room to different stations where you will read the article, answer the questions</a:t>
            </a:r>
            <a:endParaRPr lang="en-US" dirty="0"/>
          </a:p>
        </p:txBody>
      </p:sp>
    </p:spTree>
    <p:extLst>
      <p:ext uri="{BB962C8B-B14F-4D97-AF65-F5344CB8AC3E}">
        <p14:creationId xmlns:p14="http://schemas.microsoft.com/office/powerpoint/2010/main" val="904266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We will now examine his reign to determine what he did and how effective of a leader he was. </a:t>
            </a:r>
          </a:p>
          <a:p>
            <a:r>
              <a:rPr lang="en-US" dirty="0"/>
              <a:t>You will rotate around the room to different stations where you will </a:t>
            </a:r>
            <a:endParaRPr lang="en-US" dirty="0" smtClean="0"/>
          </a:p>
          <a:p>
            <a:r>
              <a:rPr lang="en-US" dirty="0" smtClean="0"/>
              <a:t>read </a:t>
            </a:r>
            <a:r>
              <a:rPr lang="en-US" dirty="0"/>
              <a:t>the </a:t>
            </a:r>
            <a:r>
              <a:rPr lang="en-US" dirty="0" smtClean="0"/>
              <a:t>article</a:t>
            </a:r>
          </a:p>
          <a:p>
            <a:r>
              <a:rPr lang="en-US" dirty="0" smtClean="0"/>
              <a:t>answer </a:t>
            </a:r>
            <a:r>
              <a:rPr lang="en-US" dirty="0"/>
              <a:t>the </a:t>
            </a:r>
            <a:r>
              <a:rPr lang="en-US" dirty="0" smtClean="0"/>
              <a:t>questions for that article</a:t>
            </a:r>
          </a:p>
          <a:p>
            <a:r>
              <a:rPr lang="en-US" dirty="0" smtClean="0"/>
              <a:t>Rate how effective of a leader Charlemagne was in that aspect of his reign</a:t>
            </a:r>
            <a:endParaRPr lang="en-US" dirty="0"/>
          </a:p>
          <a:p>
            <a:r>
              <a:rPr lang="en-US" dirty="0" smtClean="0"/>
              <a:t>Check in with Mr. Plott after </a:t>
            </a:r>
            <a:r>
              <a:rPr lang="en-US" smtClean="0"/>
              <a:t>each station. </a:t>
            </a:r>
            <a:endParaRPr lang="en-US" dirty="0"/>
          </a:p>
        </p:txBody>
      </p:sp>
    </p:spTree>
    <p:extLst>
      <p:ext uri="{BB962C8B-B14F-4D97-AF65-F5344CB8AC3E}">
        <p14:creationId xmlns:p14="http://schemas.microsoft.com/office/powerpoint/2010/main" val="3489813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61553"/>
            <a:ext cx="12191999" cy="6833138"/>
          </a:xfrm>
          <a:prstGeom prst="rect">
            <a:avLst/>
          </a:prstGeom>
        </p:spPr>
      </p:pic>
    </p:spTree>
    <p:extLst>
      <p:ext uri="{BB962C8B-B14F-4D97-AF65-F5344CB8AC3E}">
        <p14:creationId xmlns:p14="http://schemas.microsoft.com/office/powerpoint/2010/main" val="3650480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Get out a loose leaf paper- then tear it in half and share it with the person across from you. </a:t>
            </a:r>
          </a:p>
          <a:p>
            <a:endParaRPr lang="en-US" dirty="0"/>
          </a:p>
          <a:p>
            <a:r>
              <a:rPr lang="en-US" dirty="0" smtClean="0"/>
              <a:t>ON your paper write down four statements about Charlemagne.</a:t>
            </a:r>
          </a:p>
          <a:p>
            <a:pPr lvl="1"/>
            <a:r>
              <a:rPr lang="en-US" dirty="0" smtClean="0"/>
              <a:t>One of those statements must be false</a:t>
            </a:r>
          </a:p>
          <a:p>
            <a:pPr lvl="1"/>
            <a:endParaRPr lang="en-US" dirty="0"/>
          </a:p>
          <a:p>
            <a:r>
              <a:rPr lang="en-US" dirty="0" smtClean="0"/>
              <a:t>Then swap your papers with your partner and determine which statement is false.</a:t>
            </a:r>
            <a:endParaRPr lang="en-US" dirty="0"/>
          </a:p>
        </p:txBody>
      </p:sp>
    </p:spTree>
    <p:extLst>
      <p:ext uri="{BB962C8B-B14F-4D97-AF65-F5344CB8AC3E}">
        <p14:creationId xmlns:p14="http://schemas.microsoft.com/office/powerpoint/2010/main" val="720300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Charlemagne Caricature </a:t>
            </a:r>
            <a:endParaRPr lang="en-US" dirty="0"/>
          </a:p>
        </p:txBody>
      </p:sp>
      <p:sp>
        <p:nvSpPr>
          <p:cNvPr id="3" name="Content Placeholder 2"/>
          <p:cNvSpPr>
            <a:spLocks noGrp="1"/>
          </p:cNvSpPr>
          <p:nvPr>
            <p:ph idx="1"/>
          </p:nvPr>
        </p:nvSpPr>
        <p:spPr/>
        <p:txBody>
          <a:bodyPr/>
          <a:lstStyle/>
          <a:p>
            <a:r>
              <a:rPr lang="en-US" dirty="0" smtClean="0"/>
              <a:t>What is a caricature?</a:t>
            </a:r>
          </a:p>
          <a:p>
            <a:pPr lvl="1"/>
            <a:r>
              <a:rPr lang="en-US" dirty="0"/>
              <a:t>a picture, description, or imitation of a person in which certain striking characteristics are exaggerated in order to create a comic or grotesque effect</a:t>
            </a:r>
            <a:r>
              <a:rPr lang="en-US" dirty="0" smtClean="0"/>
              <a:t>.</a:t>
            </a:r>
          </a:p>
          <a:p>
            <a:pPr lvl="1"/>
            <a:endParaRPr lang="en-US" dirty="0"/>
          </a:p>
          <a:p>
            <a:endParaRPr lang="en-US" dirty="0"/>
          </a:p>
        </p:txBody>
      </p:sp>
      <p:pic>
        <p:nvPicPr>
          <p:cNvPr id="4" name="Picture 3"/>
          <p:cNvPicPr>
            <a:picLocks noChangeAspect="1"/>
          </p:cNvPicPr>
          <p:nvPr/>
        </p:nvPicPr>
        <p:blipFill>
          <a:blip r:embed="rId2"/>
          <a:stretch>
            <a:fillRect/>
          </a:stretch>
        </p:blipFill>
        <p:spPr>
          <a:xfrm>
            <a:off x="4867275" y="3092087"/>
            <a:ext cx="2457450" cy="3390900"/>
          </a:xfrm>
          <a:prstGeom prst="rect">
            <a:avLst/>
          </a:prstGeom>
        </p:spPr>
      </p:pic>
    </p:spTree>
    <p:extLst>
      <p:ext uri="{BB962C8B-B14F-4D97-AF65-F5344CB8AC3E}">
        <p14:creationId xmlns:p14="http://schemas.microsoft.com/office/powerpoint/2010/main" val="132158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Charlemagne Caricature </a:t>
            </a:r>
            <a:endParaRPr lang="en-US" dirty="0"/>
          </a:p>
        </p:txBody>
      </p:sp>
      <p:sp>
        <p:nvSpPr>
          <p:cNvPr id="3" name="Content Placeholder 2"/>
          <p:cNvSpPr>
            <a:spLocks noGrp="1"/>
          </p:cNvSpPr>
          <p:nvPr>
            <p:ph idx="1"/>
          </p:nvPr>
        </p:nvSpPr>
        <p:spPr/>
        <p:txBody>
          <a:bodyPr>
            <a:normAutofit fontScale="77500" lnSpcReduction="20000"/>
          </a:bodyPr>
          <a:lstStyle/>
          <a:p>
            <a:r>
              <a:rPr lang="en-US" dirty="0"/>
              <a:t>Today you will be creating a caricature of Charlemagne that illustrates Charlemagne’s leadership qualities and achievements.  Your caricature must include the following items</a:t>
            </a:r>
            <a:r>
              <a:rPr lang="en-US" dirty="0" smtClean="0"/>
              <a:t>:</a:t>
            </a:r>
            <a:endParaRPr lang="en-US" sz="4800" dirty="0"/>
          </a:p>
          <a:p>
            <a:pPr lvl="0"/>
            <a:r>
              <a:rPr lang="en-US" dirty="0"/>
              <a:t>A central figure (Charlemagne) – 1 point</a:t>
            </a:r>
            <a:endParaRPr lang="en-US" sz="2000" dirty="0"/>
          </a:p>
          <a:p>
            <a:pPr lvl="0"/>
            <a:r>
              <a:rPr lang="en-US" dirty="0"/>
              <a:t>Five characteristics/accomplishments of Charlemagne. Use your notes from class. 5 points</a:t>
            </a:r>
            <a:endParaRPr lang="en-US" sz="2000" dirty="0"/>
          </a:p>
          <a:p>
            <a:pPr lvl="0"/>
            <a:r>
              <a:rPr lang="en-US" dirty="0"/>
              <a:t>Captions explaining each trait shown (A good complete sentence or two!)- 5 points</a:t>
            </a:r>
            <a:endParaRPr lang="en-US" sz="2000" dirty="0"/>
          </a:p>
          <a:p>
            <a:pPr lvl="0"/>
            <a:r>
              <a:rPr lang="en-US" dirty="0"/>
              <a:t>Be neat and colorful. Points for this are included in the other requirements of this assignment.  </a:t>
            </a:r>
            <a:endParaRPr lang="en-US" sz="2000" dirty="0"/>
          </a:p>
          <a:p>
            <a:pPr lvl="0"/>
            <a:r>
              <a:rPr lang="en-US" dirty="0"/>
              <a:t>A well-thought out response to the following prompt:</a:t>
            </a:r>
            <a:endParaRPr lang="en-US" sz="2000" dirty="0"/>
          </a:p>
          <a:p>
            <a:pPr lvl="1"/>
            <a:r>
              <a:rPr lang="en-US" dirty="0"/>
              <a:t>Based on what you have learned in class, Does Charlemagne deserve the title “the Great?” </a:t>
            </a:r>
            <a:endParaRPr lang="en-US" sz="1800" dirty="0"/>
          </a:p>
          <a:p>
            <a:pPr lvl="1"/>
            <a:r>
              <a:rPr lang="en-US" dirty="0"/>
              <a:t>Your response should include a claim and at least 2 specific and well-explained facts from our classroom learning.</a:t>
            </a:r>
            <a:endParaRPr lang="en-US" sz="1800" dirty="0"/>
          </a:p>
          <a:p>
            <a:pPr lvl="1"/>
            <a:r>
              <a:rPr lang="en-US" dirty="0"/>
              <a:t>A justification as to why those facts prove he deserves the title or not. </a:t>
            </a:r>
            <a:endParaRPr lang="en-US" sz="1800" dirty="0"/>
          </a:p>
          <a:p>
            <a:pPr lvl="1"/>
            <a:r>
              <a:rPr lang="en-US" dirty="0"/>
              <a:t>4 points</a:t>
            </a:r>
            <a:endParaRPr lang="en-US" sz="1600" dirty="0"/>
          </a:p>
          <a:p>
            <a:endParaRPr lang="en-US" dirty="0"/>
          </a:p>
        </p:txBody>
      </p:sp>
    </p:spTree>
    <p:extLst>
      <p:ext uri="{BB962C8B-B14F-4D97-AF65-F5344CB8AC3E}">
        <p14:creationId xmlns:p14="http://schemas.microsoft.com/office/powerpoint/2010/main" val="3763402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4373597" y="626382"/>
            <a:ext cx="4279191" cy="5828219"/>
          </a:xfrm>
          <a:prstGeom prst="rect">
            <a:avLst/>
          </a:prstGeom>
        </p:spPr>
      </p:pic>
      <p:pic>
        <p:nvPicPr>
          <p:cNvPr id="4" name="Picture 3"/>
          <p:cNvPicPr>
            <a:picLocks noChangeAspect="1"/>
          </p:cNvPicPr>
          <p:nvPr/>
        </p:nvPicPr>
        <p:blipFill>
          <a:blip r:embed="rId3"/>
          <a:stretch>
            <a:fillRect/>
          </a:stretch>
        </p:blipFill>
        <p:spPr>
          <a:xfrm>
            <a:off x="240568" y="845359"/>
            <a:ext cx="3942261" cy="5152604"/>
          </a:xfrm>
          <a:prstGeom prst="rect">
            <a:avLst/>
          </a:prstGeom>
        </p:spPr>
      </p:pic>
      <p:pic>
        <p:nvPicPr>
          <p:cNvPr id="5" name="Picture 4"/>
          <p:cNvPicPr>
            <a:picLocks noChangeAspect="1"/>
          </p:cNvPicPr>
          <p:nvPr/>
        </p:nvPicPr>
        <p:blipFill>
          <a:blip r:embed="rId4"/>
          <a:stretch>
            <a:fillRect/>
          </a:stretch>
        </p:blipFill>
        <p:spPr>
          <a:xfrm>
            <a:off x="8843556" y="845359"/>
            <a:ext cx="3348444" cy="5099938"/>
          </a:xfrm>
          <a:prstGeom prst="rect">
            <a:avLst/>
          </a:prstGeom>
        </p:spPr>
      </p:pic>
    </p:spTree>
    <p:extLst>
      <p:ext uri="{BB962C8B-B14F-4D97-AF65-F5344CB8AC3E}">
        <p14:creationId xmlns:p14="http://schemas.microsoft.com/office/powerpoint/2010/main" val="2758009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69542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Leadership</a:t>
            </a:r>
            <a:endParaRPr lang="en-US" dirty="0"/>
          </a:p>
        </p:txBody>
      </p:sp>
      <p:sp>
        <p:nvSpPr>
          <p:cNvPr id="3" name="Content Placeholder 2"/>
          <p:cNvSpPr>
            <a:spLocks noGrp="1"/>
          </p:cNvSpPr>
          <p:nvPr>
            <p:ph idx="1"/>
          </p:nvPr>
        </p:nvSpPr>
        <p:spPr/>
        <p:txBody>
          <a:bodyPr/>
          <a:lstStyle/>
          <a:p>
            <a:r>
              <a:rPr lang="en-US" dirty="0" smtClean="0"/>
              <a:t>Fought 50 campaigns in 46 years of rule. </a:t>
            </a:r>
          </a:p>
          <a:p>
            <a:r>
              <a:rPr lang="en-US" dirty="0" smtClean="0"/>
              <a:t>Wanted to unite Western Europe</a:t>
            </a:r>
          </a:p>
          <a:p>
            <a:pPr lvl="1"/>
            <a:r>
              <a:rPr lang="en-US" dirty="0" smtClean="0"/>
              <a:t>Had a large, powerful army that could defeat any opponent</a:t>
            </a:r>
          </a:p>
          <a:p>
            <a:pPr lvl="1"/>
            <a:r>
              <a:rPr lang="en-US" dirty="0" smtClean="0"/>
              <a:t>By the end of his reign he ruled most of Western Europe</a:t>
            </a:r>
          </a:p>
          <a:p>
            <a:pPr lvl="1"/>
            <a:endParaRPr lang="en-US" dirty="0"/>
          </a:p>
          <a:p>
            <a:r>
              <a:rPr lang="en-US" dirty="0" smtClean="0"/>
              <a:t>Wanted to convert people to Christianity </a:t>
            </a:r>
          </a:p>
          <a:p>
            <a:pPr lvl="1"/>
            <a:r>
              <a:rPr lang="en-US" dirty="0" smtClean="0"/>
              <a:t>After defeating pagan groups he would force them to convert</a:t>
            </a:r>
          </a:p>
          <a:p>
            <a:pPr lvl="1"/>
            <a:r>
              <a:rPr lang="en-US" dirty="0" smtClean="0"/>
              <a:t>When some Saxons rebelled, he had 4,500 leaders beheaded in the “Bloody Verdict of </a:t>
            </a:r>
            <a:r>
              <a:rPr lang="en-US" dirty="0" err="1" smtClean="0"/>
              <a:t>Verden</a:t>
            </a:r>
            <a:r>
              <a:rPr lang="en-US" dirty="0" smtClean="0"/>
              <a:t>”</a:t>
            </a:r>
            <a:endParaRPr lang="en-US" dirty="0"/>
          </a:p>
        </p:txBody>
      </p:sp>
    </p:spTree>
    <p:extLst>
      <p:ext uri="{BB962C8B-B14F-4D97-AF65-F5344CB8AC3E}">
        <p14:creationId xmlns:p14="http://schemas.microsoft.com/office/powerpoint/2010/main" val="1999949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Leadership</a:t>
            </a:r>
            <a:endParaRPr lang="en-US" dirty="0"/>
          </a:p>
        </p:txBody>
      </p:sp>
      <p:sp>
        <p:nvSpPr>
          <p:cNvPr id="3" name="Content Placeholder 2"/>
          <p:cNvSpPr>
            <a:spLocks noGrp="1"/>
          </p:cNvSpPr>
          <p:nvPr>
            <p:ph idx="1"/>
          </p:nvPr>
        </p:nvSpPr>
        <p:spPr/>
        <p:txBody>
          <a:bodyPr/>
          <a:lstStyle/>
          <a:p>
            <a:r>
              <a:rPr lang="en-US" dirty="0" smtClean="0"/>
              <a:t>Sought to bring back culture and learning that had fallen away since the fall of Rome</a:t>
            </a:r>
          </a:p>
          <a:p>
            <a:r>
              <a:rPr lang="en-US" dirty="0" smtClean="0"/>
              <a:t>He built new schools to educate upper class children to prepare them for government and church jobs. There were also schools for lower-class children</a:t>
            </a:r>
          </a:p>
          <a:p>
            <a:r>
              <a:rPr lang="en-US" dirty="0" smtClean="0"/>
              <a:t>Had Christian and ancient books copied and preserved</a:t>
            </a:r>
          </a:p>
          <a:p>
            <a:pPr lvl="1"/>
            <a:r>
              <a:rPr lang="en-US" dirty="0" smtClean="0"/>
              <a:t>He even learned how to read and write, which was rare for rulers at the time</a:t>
            </a:r>
          </a:p>
          <a:p>
            <a:r>
              <a:rPr lang="en-US" dirty="0" smtClean="0"/>
              <a:t>Built many churches</a:t>
            </a:r>
            <a:endParaRPr lang="en-US" dirty="0"/>
          </a:p>
        </p:txBody>
      </p:sp>
    </p:spTree>
    <p:extLst>
      <p:ext uri="{BB962C8B-B14F-4D97-AF65-F5344CB8AC3E}">
        <p14:creationId xmlns:p14="http://schemas.microsoft.com/office/powerpoint/2010/main" val="28314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has Europe changed politically since 1300?</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30289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Leadership/Relationship to the Church</a:t>
            </a:r>
            <a:endParaRPr lang="en-US" dirty="0"/>
          </a:p>
        </p:txBody>
      </p:sp>
      <p:sp>
        <p:nvSpPr>
          <p:cNvPr id="3" name="Content Placeholder 2"/>
          <p:cNvSpPr>
            <a:spLocks noGrp="1"/>
          </p:cNvSpPr>
          <p:nvPr>
            <p:ph idx="1"/>
          </p:nvPr>
        </p:nvSpPr>
        <p:spPr/>
        <p:txBody>
          <a:bodyPr/>
          <a:lstStyle/>
          <a:p>
            <a:r>
              <a:rPr lang="en-US" dirty="0" smtClean="0"/>
              <a:t>He took religion very seriously….he made reforms so that priests actually knew how to do their job. Priests had to act like holy men, before this priests could act however they wanted. </a:t>
            </a:r>
          </a:p>
          <a:p>
            <a:endParaRPr lang="en-US" dirty="0"/>
          </a:p>
          <a:p>
            <a:r>
              <a:rPr lang="en-US" dirty="0" smtClean="0"/>
              <a:t>He protected the Pope from enemies and the Pope crowned him Holy Roman Emperor, which upset the Byzantines who saw themselves as Romans. </a:t>
            </a:r>
          </a:p>
          <a:p>
            <a:endParaRPr lang="en-US" dirty="0"/>
          </a:p>
          <a:p>
            <a:endParaRPr lang="en-US" dirty="0"/>
          </a:p>
        </p:txBody>
      </p:sp>
    </p:spTree>
    <p:extLst>
      <p:ext uri="{BB962C8B-B14F-4D97-AF65-F5344CB8AC3E}">
        <p14:creationId xmlns:p14="http://schemas.microsoft.com/office/powerpoint/2010/main" val="348450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Leadership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Charlemagne believed he </a:t>
            </a:r>
            <a:r>
              <a:rPr lang="en-US" dirty="0" smtClean="0"/>
              <a:t>was chosen by God to rule. </a:t>
            </a:r>
          </a:p>
          <a:p>
            <a:pPr lvl="1"/>
            <a:r>
              <a:rPr lang="en-US" dirty="0" smtClean="0"/>
              <a:t>He had absolute authority over his kingdom and was the center of government</a:t>
            </a:r>
          </a:p>
          <a:p>
            <a:pPr lvl="1"/>
            <a:r>
              <a:rPr lang="en-US" dirty="0" smtClean="0"/>
              <a:t>He created close relationships with the Church because they had experience managing people</a:t>
            </a:r>
          </a:p>
          <a:p>
            <a:pPr lvl="1"/>
            <a:endParaRPr lang="en-US" dirty="0"/>
          </a:p>
          <a:p>
            <a:r>
              <a:rPr lang="en-US" dirty="0" smtClean="0"/>
              <a:t>He would appoint counts to manage 350 counties in his empire. They were hired and fired at his leisure. Their responsibilities were…</a:t>
            </a:r>
          </a:p>
          <a:p>
            <a:pPr lvl="1"/>
            <a:r>
              <a:rPr lang="en-US" dirty="0" smtClean="0"/>
              <a:t>Maintain a small army to protect his kingdom</a:t>
            </a:r>
          </a:p>
          <a:p>
            <a:pPr lvl="1"/>
            <a:r>
              <a:rPr lang="en-US" dirty="0" smtClean="0"/>
              <a:t>Collect taxes</a:t>
            </a:r>
          </a:p>
          <a:p>
            <a:pPr lvl="1"/>
            <a:r>
              <a:rPr lang="en-US" dirty="0" smtClean="0"/>
              <a:t>Settle disputes among the commoners</a:t>
            </a:r>
          </a:p>
          <a:p>
            <a:pPr lvl="1"/>
            <a:r>
              <a:rPr lang="en-US" dirty="0" smtClean="0"/>
              <a:t>They also had to enforce any laws that Charlemagne created</a:t>
            </a:r>
          </a:p>
          <a:p>
            <a:pPr lvl="1"/>
            <a:endParaRPr lang="en-US" dirty="0"/>
          </a:p>
          <a:p>
            <a:r>
              <a:rPr lang="en-US" dirty="0" smtClean="0"/>
              <a:t>To keep control Charlemagne would have musicians travel the country singing about his greatness, and had spies report back whatever people (commoner and noble) were doing</a:t>
            </a:r>
          </a:p>
        </p:txBody>
      </p:sp>
    </p:spTree>
    <p:extLst>
      <p:ext uri="{BB962C8B-B14F-4D97-AF65-F5344CB8AC3E}">
        <p14:creationId xmlns:p14="http://schemas.microsoft.com/office/powerpoint/2010/main" val="1882390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Non-Christians</a:t>
            </a:r>
            <a:endParaRPr lang="en-US" dirty="0"/>
          </a:p>
        </p:txBody>
      </p:sp>
      <p:sp>
        <p:nvSpPr>
          <p:cNvPr id="3" name="Content Placeholder 2"/>
          <p:cNvSpPr>
            <a:spLocks noGrp="1"/>
          </p:cNvSpPr>
          <p:nvPr>
            <p:ph idx="1"/>
          </p:nvPr>
        </p:nvSpPr>
        <p:spPr/>
        <p:txBody>
          <a:bodyPr/>
          <a:lstStyle/>
          <a:p>
            <a:r>
              <a:rPr lang="en-US" dirty="0" smtClean="0"/>
              <a:t>Towards pagans he would offer them the choice of either converting to Christianity or being executed. He was successful using this strategy but it still took him over 30 years of fighting in Germany. </a:t>
            </a:r>
          </a:p>
          <a:p>
            <a:endParaRPr lang="en-US" dirty="0"/>
          </a:p>
          <a:p>
            <a:r>
              <a:rPr lang="en-US" dirty="0" smtClean="0"/>
              <a:t>Towards Jews he was much more tolerant. </a:t>
            </a:r>
          </a:p>
          <a:p>
            <a:r>
              <a:rPr lang="en-US" dirty="0" smtClean="0"/>
              <a:t>He allowed them to worship their religion</a:t>
            </a:r>
          </a:p>
          <a:p>
            <a:r>
              <a:rPr lang="en-US" dirty="0"/>
              <a:t>T</a:t>
            </a:r>
            <a:r>
              <a:rPr lang="en-US" dirty="0" smtClean="0"/>
              <a:t>hey could travel freely to Muslim lands</a:t>
            </a:r>
          </a:p>
          <a:p>
            <a:r>
              <a:rPr lang="en-US" dirty="0" smtClean="0"/>
              <a:t>Started businesses in trade, banking, craftsmanship (making objects)</a:t>
            </a:r>
            <a:endParaRPr lang="en-US" dirty="0"/>
          </a:p>
        </p:txBody>
      </p:sp>
    </p:spTree>
    <p:extLst>
      <p:ext uri="{BB962C8B-B14F-4D97-AF65-F5344CB8AC3E}">
        <p14:creationId xmlns:p14="http://schemas.microsoft.com/office/powerpoint/2010/main" val="1916475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Charlemagne</a:t>
            </a:r>
            <a:endParaRPr lang="en-US" dirty="0"/>
          </a:p>
        </p:txBody>
      </p:sp>
      <p:sp>
        <p:nvSpPr>
          <p:cNvPr id="3" name="Content Placeholder 2"/>
          <p:cNvSpPr>
            <a:spLocks noGrp="1"/>
          </p:cNvSpPr>
          <p:nvPr>
            <p:ph idx="1"/>
          </p:nvPr>
        </p:nvSpPr>
        <p:spPr/>
        <p:txBody>
          <a:bodyPr>
            <a:normAutofit lnSpcReduction="10000"/>
          </a:bodyPr>
          <a:lstStyle/>
          <a:p>
            <a:r>
              <a:rPr lang="en-US" dirty="0" smtClean="0"/>
              <a:t>His empire was always under threat from outsiders.</a:t>
            </a:r>
          </a:p>
          <a:p>
            <a:pPr lvl="1"/>
            <a:r>
              <a:rPr lang="en-US" dirty="0" smtClean="0"/>
              <a:t>Muslims from Africa</a:t>
            </a:r>
          </a:p>
          <a:p>
            <a:pPr lvl="1"/>
            <a:r>
              <a:rPr lang="en-US" dirty="0" smtClean="0"/>
              <a:t>Vikings from Scandinavia </a:t>
            </a:r>
          </a:p>
          <a:p>
            <a:pPr lvl="1"/>
            <a:r>
              <a:rPr lang="en-US" dirty="0" smtClean="0"/>
              <a:t>Magyars from Central Europe</a:t>
            </a:r>
          </a:p>
          <a:p>
            <a:pPr lvl="1"/>
            <a:endParaRPr lang="en-US" dirty="0"/>
          </a:p>
          <a:p>
            <a:r>
              <a:rPr lang="en-US" dirty="0" smtClean="0"/>
              <a:t>However Charlemagne’s descendants would typically fight and compete against one another, so national defenses would not be a priority. This allowed invaders to attack towns and cities, which further destabilized the government. </a:t>
            </a:r>
          </a:p>
          <a:p>
            <a:r>
              <a:rPr lang="en-US" dirty="0" smtClean="0"/>
              <a:t>Local leaders would take more control, which would become the system of feudalism.</a:t>
            </a:r>
            <a:endParaRPr lang="en-US" dirty="0"/>
          </a:p>
        </p:txBody>
      </p:sp>
    </p:spTree>
    <p:extLst>
      <p:ext uri="{BB962C8B-B14F-4D97-AF65-F5344CB8AC3E}">
        <p14:creationId xmlns:p14="http://schemas.microsoft.com/office/powerpoint/2010/main" val="173831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think there are so many small countries </a:t>
            </a:r>
            <a:r>
              <a:rPr lang="en-US" smtClean="0"/>
              <a:t>in Europe? </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43946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897" y="1122363"/>
            <a:ext cx="10398034" cy="2387600"/>
          </a:xfrm>
        </p:spPr>
        <p:txBody>
          <a:bodyPr>
            <a:normAutofit/>
          </a:bodyPr>
          <a:lstStyle/>
          <a:p>
            <a:r>
              <a:rPr lang="en-US" sz="5400" dirty="0" smtClean="0"/>
              <a:t>Early Middle Ages (The Dark Ages)</a:t>
            </a:r>
            <a:endParaRPr lang="en-US" sz="5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5120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Think back to the beginning of the Byzantine Unit….</a:t>
            </a:r>
          </a:p>
          <a:p>
            <a:pPr lvl="1"/>
            <a:r>
              <a:rPr lang="en-US" sz="3200" dirty="0" smtClean="0"/>
              <a:t>Recall what happened to the Roman Empire? </a:t>
            </a:r>
          </a:p>
          <a:p>
            <a:pPr lvl="1"/>
            <a:r>
              <a:rPr lang="en-US" sz="3200" dirty="0" smtClean="0"/>
              <a:t>What became of Europe after Rome?</a:t>
            </a:r>
          </a:p>
          <a:p>
            <a:pPr lvl="1"/>
            <a:endParaRPr lang="en-US" sz="3200" dirty="0"/>
          </a:p>
          <a:p>
            <a:pPr lvl="1"/>
            <a:endParaRPr lang="en-US" sz="3200" dirty="0" smtClean="0"/>
          </a:p>
          <a:p>
            <a:r>
              <a:rPr lang="en-US" sz="3600" dirty="0" smtClean="0"/>
              <a:t>Objective: Historians will be to describe and </a:t>
            </a:r>
            <a:r>
              <a:rPr lang="en-US" sz="3600" dirty="0" err="1" smtClean="0"/>
              <a:t>evalutate</a:t>
            </a:r>
            <a:r>
              <a:rPr lang="en-US" sz="3600" dirty="0" smtClean="0"/>
              <a:t> what life was like for people after the fall of the Roman Empire through a class discussion, reading and response, and exit ticket. </a:t>
            </a:r>
            <a:endParaRPr lang="en-US" sz="3600" dirty="0"/>
          </a:p>
        </p:txBody>
      </p:sp>
    </p:spTree>
    <p:extLst>
      <p:ext uri="{BB962C8B-B14F-4D97-AF65-F5344CB8AC3E}">
        <p14:creationId xmlns:p14="http://schemas.microsoft.com/office/powerpoint/2010/main" val="38096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61892"/>
          </a:xfrm>
        </p:spPr>
        <p:txBody>
          <a:bodyPr>
            <a:normAutofit fontScale="90000"/>
          </a:bodyPr>
          <a:lstStyle/>
          <a:p>
            <a:r>
              <a:rPr lang="en-US" dirty="0" smtClean="0"/>
              <a:t>Warm Up: Aim- How was Western Europe organized after the fall of the Roman Empire?</a:t>
            </a:r>
            <a:endParaRPr lang="en-US" dirty="0"/>
          </a:p>
        </p:txBody>
      </p:sp>
      <p:sp>
        <p:nvSpPr>
          <p:cNvPr id="3" name="Content Placeholder 2"/>
          <p:cNvSpPr>
            <a:spLocks noGrp="1"/>
          </p:cNvSpPr>
          <p:nvPr>
            <p:ph idx="1"/>
          </p:nvPr>
        </p:nvSpPr>
        <p:spPr>
          <a:xfrm>
            <a:off x="838200" y="1123406"/>
            <a:ext cx="10515600" cy="5053557"/>
          </a:xfrm>
        </p:spPr>
        <p:txBody>
          <a:bodyPr/>
          <a:lstStyle/>
          <a:p>
            <a:r>
              <a:rPr lang="en-US" dirty="0" smtClean="0"/>
              <a:t>Examine the two maps and describe what you see happening. </a:t>
            </a:r>
          </a:p>
          <a:p>
            <a:endParaRPr lang="en-US" dirty="0"/>
          </a:p>
          <a:p>
            <a:endParaRPr lang="en-US" dirty="0"/>
          </a:p>
        </p:txBody>
      </p:sp>
      <p:pic>
        <p:nvPicPr>
          <p:cNvPr id="4" name="Picture 3"/>
          <p:cNvPicPr>
            <a:picLocks noChangeAspect="1"/>
          </p:cNvPicPr>
          <p:nvPr/>
        </p:nvPicPr>
        <p:blipFill>
          <a:blip r:embed="rId2"/>
          <a:stretch>
            <a:fillRect/>
          </a:stretch>
        </p:blipFill>
        <p:spPr>
          <a:xfrm>
            <a:off x="171314" y="1867989"/>
            <a:ext cx="6177236" cy="4832305"/>
          </a:xfrm>
          <a:prstGeom prst="rect">
            <a:avLst/>
          </a:prstGeom>
        </p:spPr>
      </p:pic>
      <p:pic>
        <p:nvPicPr>
          <p:cNvPr id="5" name="Picture 4"/>
          <p:cNvPicPr>
            <a:picLocks noChangeAspect="1"/>
          </p:cNvPicPr>
          <p:nvPr/>
        </p:nvPicPr>
        <p:blipFill>
          <a:blip r:embed="rId3"/>
          <a:stretch>
            <a:fillRect/>
          </a:stretch>
        </p:blipFill>
        <p:spPr>
          <a:xfrm>
            <a:off x="6348549" y="1737360"/>
            <a:ext cx="5869647" cy="4935991"/>
          </a:xfrm>
          <a:prstGeom prst="rect">
            <a:avLst/>
          </a:prstGeom>
        </p:spPr>
      </p:pic>
    </p:spTree>
    <p:extLst>
      <p:ext uri="{BB962C8B-B14F-4D97-AF65-F5344CB8AC3E}">
        <p14:creationId xmlns:p14="http://schemas.microsoft.com/office/powerpoint/2010/main" val="3681032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comes to mind when you hear the term “Dark Age”?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47695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following quote tell us about life in Europe after the fall of the Roman Empire?</a:t>
            </a:r>
            <a:endParaRPr lang="en-US" dirty="0"/>
          </a:p>
        </p:txBody>
      </p:sp>
      <p:sp>
        <p:nvSpPr>
          <p:cNvPr id="3" name="Content Placeholder 2"/>
          <p:cNvSpPr>
            <a:spLocks noGrp="1"/>
          </p:cNvSpPr>
          <p:nvPr>
            <p:ph idx="1"/>
          </p:nvPr>
        </p:nvSpPr>
        <p:spPr/>
        <p:txBody>
          <a:bodyPr/>
          <a:lstStyle/>
          <a:p>
            <a:r>
              <a:rPr lang="en-US" dirty="0" smtClean="0"/>
              <a:t>See how swiftly death comes upon the world, and how many people the violence of war has stricken. Some lay as food for dogs; others were killed by the flames that licked their homes. In the villages and country houses, in the fields and in the countryside, on every road-death, sorrow, slaughter, fires, and lamentations. </a:t>
            </a:r>
          </a:p>
          <a:p>
            <a:endParaRPr lang="en-US" dirty="0"/>
          </a:p>
          <a:p>
            <a:endParaRPr lang="en-US" dirty="0"/>
          </a:p>
        </p:txBody>
      </p:sp>
    </p:spTree>
    <p:extLst>
      <p:ext uri="{BB962C8B-B14F-4D97-AF65-F5344CB8AC3E}">
        <p14:creationId xmlns:p14="http://schemas.microsoft.com/office/powerpoint/2010/main" val="2576526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2164</TotalTime>
  <Words>1854</Words>
  <Application>Microsoft Office PowerPoint</Application>
  <PresentationFormat>Widescreen</PresentationFormat>
  <Paragraphs>161</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Test Reflection: After receiving your Middle East Unit test complete your test reflection paper. </vt:lpstr>
      <vt:lpstr>Have out your map of Europe and prepare to discuss your three questions. </vt:lpstr>
      <vt:lpstr>How has Europe changed politically since 1300?</vt:lpstr>
      <vt:lpstr>Why do you think there are so many small countries in Europe? </vt:lpstr>
      <vt:lpstr>Early Middle Ages (The Dark Ages)</vt:lpstr>
      <vt:lpstr>Warm up: </vt:lpstr>
      <vt:lpstr>Warm Up: Aim- How was Western Europe organized after the fall of the Roman Empire?</vt:lpstr>
      <vt:lpstr>What comes to mind when you hear the term “Dark Age”?</vt:lpstr>
      <vt:lpstr>What does the following quote tell us about life in Europe after the fall of the Roman Empire?</vt:lpstr>
      <vt:lpstr>PowerPoint Presentation</vt:lpstr>
      <vt:lpstr>Exit Ticket</vt:lpstr>
      <vt:lpstr>Warm Up</vt:lpstr>
      <vt:lpstr>The Early Middle Ages/Dark Ages: 500-1000</vt:lpstr>
      <vt:lpstr>Retrieve a copy of Across the Centuries and open to pages 256-258</vt:lpstr>
      <vt:lpstr>PowerPoint Presentation</vt:lpstr>
      <vt:lpstr>PowerPoint Presentation</vt:lpstr>
      <vt:lpstr>PowerPoint Presentation</vt:lpstr>
      <vt:lpstr>PowerPoint Presentation</vt:lpstr>
      <vt:lpstr>Charlemagne</vt:lpstr>
      <vt:lpstr>Charlemagne (Charles the Great): Overview </vt:lpstr>
      <vt:lpstr>PowerPoint Presentation</vt:lpstr>
      <vt:lpstr>PowerPoint Presentation</vt:lpstr>
      <vt:lpstr>Warm Up</vt:lpstr>
      <vt:lpstr>Charlemagne Caricature </vt:lpstr>
      <vt:lpstr>Charlemagne Caricature </vt:lpstr>
      <vt:lpstr>PowerPoint Presentation</vt:lpstr>
      <vt:lpstr>Exit Ticket</vt:lpstr>
      <vt:lpstr>Military Leadership</vt:lpstr>
      <vt:lpstr>Cultural Leadership</vt:lpstr>
      <vt:lpstr>Religious Leadership/Relationship to the Church</vt:lpstr>
      <vt:lpstr>Government Leadership</vt:lpstr>
      <vt:lpstr>Treatment of Non-Christians</vt:lpstr>
      <vt:lpstr>After Charlemagne</vt:lpstr>
    </vt:vector>
  </TitlesOfParts>
  <Company>CCPS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Middle Ages (The Dark Ages)</dc:title>
  <dc:creator>Plott, Justin</dc:creator>
  <cp:lastModifiedBy>Plott, Justin</cp:lastModifiedBy>
  <cp:revision>32</cp:revision>
  <dcterms:created xsi:type="dcterms:W3CDTF">2019-01-04T16:23:51Z</dcterms:created>
  <dcterms:modified xsi:type="dcterms:W3CDTF">2019-03-11T16:32:36Z</dcterms:modified>
</cp:coreProperties>
</file>