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59" r:id="rId4"/>
    <p:sldId id="272" r:id="rId5"/>
    <p:sldId id="273" r:id="rId6"/>
    <p:sldId id="260" r:id="rId7"/>
    <p:sldId id="257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71" r:id="rId16"/>
    <p:sldId id="274" r:id="rId17"/>
    <p:sldId id="279" r:id="rId18"/>
    <p:sldId id="277" r:id="rId19"/>
    <p:sldId id="275" r:id="rId20"/>
    <p:sldId id="281" r:id="rId21"/>
    <p:sldId id="276" r:id="rId22"/>
    <p:sldId id="307" r:id="rId23"/>
    <p:sldId id="282" r:id="rId24"/>
    <p:sldId id="283" r:id="rId25"/>
    <p:sldId id="284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1" r:id="rId35"/>
    <p:sldId id="286" r:id="rId36"/>
    <p:sldId id="306" r:id="rId37"/>
    <p:sldId id="302" r:id="rId38"/>
    <p:sldId id="303" r:id="rId39"/>
    <p:sldId id="304" r:id="rId40"/>
    <p:sldId id="305" r:id="rId41"/>
    <p:sldId id="300" r:id="rId42"/>
    <p:sldId id="289" r:id="rId43"/>
    <p:sldId id="299" r:id="rId44"/>
    <p:sldId id="287" r:id="rId45"/>
    <p:sldId id="298" r:id="rId46"/>
    <p:sldId id="288" r:id="rId47"/>
    <p:sldId id="268" r:id="rId48"/>
    <p:sldId id="269" r:id="rId49"/>
    <p:sldId id="27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5024C-CB24-4261-9E4C-C5219B8CC86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6924-65F5-46CE-A675-A2FBAC08D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F6924-65F5-46CE-A675-A2FBAC08D8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Prince William and Kate Middleton’s Coat</a:t>
            </a:r>
            <a:r>
              <a:rPr lang="en-US" baseline="0" dirty="0" smtClean="0"/>
              <a:t> of Arms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81DEB-3B09-4BC1-94C8-8F78E4E9D4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8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2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4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5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13D3-D8B4-47F9-9299-B3218AB40A5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9E33-3525-4251-9793-CB4D4B450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1096962"/>
            <a:ext cx="3302000" cy="3729037"/>
          </a:xfrm>
        </p:spPr>
        <p:txBody>
          <a:bodyPr/>
          <a:lstStyle/>
          <a:p>
            <a:r>
              <a:rPr lang="en-US" dirty="0" smtClean="0"/>
              <a:t>Feudalism in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0"/>
            <a:ext cx="6645275" cy="68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Ruler assumes the throne in his or her castle.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Ruler: Walk in a stately manner and sit on the throne. Enjoy the items that have been provided by your loyal subjects.</a:t>
            </a:r>
          </a:p>
          <a:p>
            <a:endParaRPr lang="en-US" sz="3600" dirty="0" smtClean="0"/>
          </a:p>
          <a:p>
            <a:r>
              <a:rPr lang="en-US" sz="3600" dirty="0" smtClean="0"/>
              <a:t>All others (Standing around room): Applaud respectfully as the ruler approaches his or her throne.</a:t>
            </a:r>
          </a:p>
        </p:txBody>
      </p:sp>
    </p:spTree>
    <p:extLst>
      <p:ext uri="{BB962C8B-B14F-4D97-AF65-F5344CB8AC3E}">
        <p14:creationId xmlns:p14="http://schemas.microsoft.com/office/powerpoint/2010/main" val="2413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Step 2: Peasants, go to your designated manors.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Ruler: Watch quietly.</a:t>
            </a:r>
          </a:p>
          <a:p>
            <a:r>
              <a:rPr lang="en-US" sz="4000" dirty="0" smtClean="0"/>
              <a:t>Lords: Wait quietly outside the castle</a:t>
            </a:r>
          </a:p>
          <a:p>
            <a:r>
              <a:rPr lang="en-US" sz="4000" dirty="0" smtClean="0"/>
              <a:t>Knights: Bring your “horse” (chair) from a stable by moving a chair to just beside you next to the castle. </a:t>
            </a:r>
          </a:p>
          <a:p>
            <a:r>
              <a:rPr lang="en-US" sz="4000" dirty="0" smtClean="0"/>
              <a:t>Peasants: Go to your manor. Sit on the floor in a field outside the manor house. Begin producing food by neatly coloring the grain on each food token.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36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Lords and ruler negotiate the oath of loyalty (fealty)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25625"/>
            <a:ext cx="58928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Knights: Watch quietly while you groom your horse</a:t>
            </a:r>
          </a:p>
          <a:p>
            <a:endParaRPr lang="en-US" sz="3600" dirty="0"/>
          </a:p>
          <a:p>
            <a:r>
              <a:rPr lang="en-US" sz="3600" dirty="0" smtClean="0"/>
              <a:t>Peasants: Watch quietly while you continue to produce food for your manor. </a:t>
            </a:r>
          </a:p>
          <a:p>
            <a:endParaRPr lang="en-US" sz="3600" dirty="0"/>
          </a:p>
          <a:p>
            <a:r>
              <a:rPr lang="en-US" sz="3600" dirty="0" smtClean="0"/>
              <a:t>Lords: Kneel before the ruler, holding out your hand. Speak your oath </a:t>
            </a:r>
            <a:r>
              <a:rPr lang="en-US" sz="3600" b="1" i="1" dirty="0" smtClean="0"/>
              <a:t>after the ruler speaks to you.</a:t>
            </a:r>
          </a:p>
          <a:p>
            <a:r>
              <a:rPr lang="en-US" sz="3600" dirty="0" smtClean="0"/>
              <a:t>Ruler: One by one, take each lord’s hand and speak your line. After the lord speaks the oath, give him or her a fief token.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027906"/>
            <a:ext cx="5638800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Lords go to their manors and collect payment from peasants.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Knights: Watch quietly while you polish your "shield."</a:t>
            </a:r>
          </a:p>
          <a:p>
            <a:endParaRPr lang="en-US" dirty="0" smtClean="0"/>
          </a:p>
          <a:p>
            <a:r>
              <a:rPr lang="en-US" dirty="0" smtClean="0"/>
              <a:t>Ruler: Watch quietly while you enjoy the items provided for you.</a:t>
            </a:r>
          </a:p>
          <a:p>
            <a:endParaRPr lang="en-US" dirty="0" smtClean="0"/>
          </a:p>
          <a:p>
            <a:r>
              <a:rPr lang="en-US" dirty="0" smtClean="0"/>
              <a:t>Lords: Sit at a desk in your manor house. Demand payment from each peasant by speaking your line, and collect food tokens from each peasant.</a:t>
            </a:r>
          </a:p>
          <a:p>
            <a:r>
              <a:rPr lang="en-US" dirty="0" smtClean="0"/>
              <a:t>Peasants: Listen to your lord and respond with your line. Then give your lord three of your completed food tokens and continue to color the rest.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690688"/>
            <a:ext cx="698500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Knights seek land and food by offering military service and loyalty to lords.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232400" cy="5562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Ruler and Peasants: Watch quietly while you continue your activities. </a:t>
            </a:r>
          </a:p>
          <a:p>
            <a:endParaRPr lang="en-US" dirty="0" smtClean="0"/>
          </a:p>
          <a:p>
            <a:r>
              <a:rPr lang="en-US" dirty="0" smtClean="0"/>
              <a:t>Lords: Recruit at least two knights to defend your manor and fulfill your obligation to your ruler: </a:t>
            </a:r>
          </a:p>
          <a:p>
            <a:r>
              <a:rPr lang="en-US" dirty="0" smtClean="0"/>
              <a:t>•You may offer a knight as many food tokens as you wish but must keep some for yourself.</a:t>
            </a:r>
          </a:p>
          <a:p>
            <a:r>
              <a:rPr lang="en-US" dirty="0" smtClean="0"/>
              <a:t>•Have knights with whom you have reached an agreement kneel while you speak your line. After their oaths, give them their food tokens. </a:t>
            </a:r>
          </a:p>
          <a:p>
            <a:r>
              <a:rPr lang="en-US" dirty="0" smtClean="0"/>
              <a:t>Knights: Approach lords to find out what they offer to pay in exchange for military service. When you have reached an agreement: kneel, listen to the lord's promise, say your oath, and collect payment.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1295400"/>
            <a:ext cx="6281737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•How did it feel to be a ruler? A lord? A knight? A peasant?</a:t>
            </a:r>
          </a:p>
          <a:p>
            <a:r>
              <a:rPr lang="en-US" dirty="0" smtClean="0"/>
              <a:t>•In what ways were the ruler, lords, knights, and peasants interdependent?</a:t>
            </a:r>
          </a:p>
          <a:p>
            <a:r>
              <a:rPr lang="en-US" dirty="0" smtClean="0"/>
              <a:t>•Do you think loyalty oaths were necessary?</a:t>
            </a:r>
          </a:p>
          <a:p>
            <a:r>
              <a:rPr lang="en-US" dirty="0" smtClean="0"/>
              <a:t>•What do you think would happen if someone violated a loyalty oath?</a:t>
            </a:r>
          </a:p>
          <a:p>
            <a:r>
              <a:rPr lang="en-US" dirty="0" smtClean="0"/>
              <a:t>•What are the benefits of this type of society? The challenges or drawbacks?</a:t>
            </a:r>
          </a:p>
          <a:p>
            <a:r>
              <a:rPr lang="en-US" dirty="0" smtClean="0"/>
              <a:t>What factors could possibly destroy the security of this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historical reality and our class room experience compare/contrast?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1096962"/>
            <a:ext cx="3302000" cy="3729037"/>
          </a:xfrm>
        </p:spPr>
        <p:txBody>
          <a:bodyPr/>
          <a:lstStyle/>
          <a:p>
            <a:r>
              <a:rPr lang="en-US" dirty="0" smtClean="0"/>
              <a:t>Feudalism in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0"/>
            <a:ext cx="6645275" cy="68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Roles in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 the next several lessons we will be looking in more depth at what life was like for the different social levels in feudalism. </a:t>
            </a:r>
          </a:p>
          <a:p>
            <a:endParaRPr lang="en-US" dirty="0"/>
          </a:p>
          <a:p>
            <a:r>
              <a:rPr lang="en-US" dirty="0" smtClean="0"/>
              <a:t>At the end of this we will be comparing how life is similar and different between these social groups, </a:t>
            </a:r>
          </a:p>
          <a:p>
            <a:r>
              <a:rPr lang="en-US" dirty="0" smtClean="0"/>
              <a:t>And how well of a job feudalism did at providing 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Economic Stability</a:t>
            </a:r>
          </a:p>
          <a:p>
            <a:pPr lvl="1"/>
            <a:r>
              <a:rPr lang="en-US" dirty="0" smtClean="0"/>
              <a:t>Prosperity</a:t>
            </a:r>
          </a:p>
          <a:p>
            <a:pPr lvl="1"/>
            <a:r>
              <a:rPr lang="en-US" dirty="0" smtClean="0"/>
              <a:t>Opportunity </a:t>
            </a:r>
          </a:p>
          <a:p>
            <a:r>
              <a:rPr lang="en-US" dirty="0" smtClean="0"/>
              <a:t>For Europeans</a:t>
            </a:r>
          </a:p>
        </p:txBody>
      </p:sp>
    </p:spTree>
    <p:extLst>
      <p:ext uri="{BB962C8B-B14F-4D97-AF65-F5344CB8AC3E}">
        <p14:creationId xmlns:p14="http://schemas.microsoft.com/office/powerpoint/2010/main" val="1340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Monarchy and Nobility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Historians will be able to describe what life was like for the upper classes in feudalism through a reading and response and video. </a:t>
            </a:r>
          </a:p>
          <a:p>
            <a:endParaRPr lang="en-US" dirty="0"/>
          </a:p>
          <a:p>
            <a:r>
              <a:rPr lang="en-US" dirty="0" smtClean="0"/>
              <a:t>What were the responsibilities of the king and his nobles?</a:t>
            </a:r>
          </a:p>
          <a:p>
            <a:r>
              <a:rPr lang="en-US" dirty="0" smtClean="0"/>
              <a:t>What were their daily lives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own definition of what loyalty is.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Was there ever a situation you know of where loyalty was important in the outcome?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could kings rule?</a:t>
            </a:r>
          </a:p>
          <a:p>
            <a:pPr lvl="1"/>
            <a:r>
              <a:rPr lang="en-US" dirty="0" smtClean="0"/>
              <a:t>They claimed they received their power to rule from God alone</a:t>
            </a:r>
          </a:p>
          <a:p>
            <a:r>
              <a:rPr lang="en-US" dirty="0" smtClean="0"/>
              <a:t>Were kings as powerful as many people think they were?</a:t>
            </a:r>
          </a:p>
          <a:p>
            <a:pPr lvl="1"/>
            <a:r>
              <a:rPr lang="en-US" dirty="0" smtClean="0"/>
              <a:t>No, they were dependent on lords for troops. Lords could ignore or disobey kings if they really wanted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They would need to give land and important responsibilities to lords in order to keep them loyal….hopefully</a:t>
            </a:r>
          </a:p>
          <a:p>
            <a:pPr lvl="1"/>
            <a:endParaRPr lang="en-US" dirty="0"/>
          </a:p>
          <a:p>
            <a:r>
              <a:rPr lang="en-US" dirty="0" smtClean="0"/>
              <a:t>Who was William the Conqueror?</a:t>
            </a:r>
          </a:p>
          <a:p>
            <a:pPr lvl="1"/>
            <a:r>
              <a:rPr lang="en-US" dirty="0" smtClean="0"/>
              <a:t>A lord from Normandy (France) who conquered England and became king</a:t>
            </a:r>
          </a:p>
          <a:p>
            <a:pPr lvl="1"/>
            <a:r>
              <a:rPr lang="en-US" dirty="0" smtClean="0"/>
              <a:t>Implemented feudalism on his new realm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Nobility- Historians will be able to describe the role and daily lives of nobles through a reading and video activity.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Using your History Alive textbook (page 22-23) and the video The Middle Ages: The Noble, answer the questions on your worksheet. </a:t>
            </a:r>
            <a:endParaRPr lang="en-US" dirty="0"/>
          </a:p>
          <a:p>
            <a:r>
              <a:rPr lang="en-US" dirty="0" smtClean="0"/>
              <a:t>Describe what a manor was like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Was a large house or castle surrounded by lands that were farmed by peasants or serfs</a:t>
            </a:r>
          </a:p>
          <a:p>
            <a:pPr lvl="1"/>
            <a:r>
              <a:rPr lang="en-US" dirty="0" smtClean="0"/>
              <a:t>Castles had strong defenses like walls, moats, </a:t>
            </a:r>
            <a:r>
              <a:rPr lang="en-US" dirty="0" err="1" smtClean="0"/>
              <a:t>murderholes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; manors though were much more comfortable like houses today are…so nobles gradually switched to living in manors instead of castles</a:t>
            </a:r>
          </a:p>
          <a:p>
            <a:pPr lvl="1"/>
            <a:r>
              <a:rPr lang="en-US" dirty="0" smtClean="0"/>
              <a:t>Castles showed off the power of the noble, and was a visible symbol to lower classes of who was in charge</a:t>
            </a:r>
            <a:endParaRPr lang="en-US" dirty="0" smtClean="0"/>
          </a:p>
          <a:p>
            <a:r>
              <a:rPr lang="en-US" dirty="0" smtClean="0"/>
              <a:t>Responsibilities of lords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TO manage and defend his lands and the people who worked it</a:t>
            </a:r>
          </a:p>
          <a:p>
            <a:pPr lvl="1"/>
            <a:r>
              <a:rPr lang="en-US" dirty="0" smtClean="0"/>
              <a:t>To support the king in times of war, or with advice and services during times of peace</a:t>
            </a:r>
          </a:p>
          <a:p>
            <a:pPr lvl="1"/>
            <a:r>
              <a:rPr lang="en-US" dirty="0" smtClean="0"/>
              <a:t>Act as a judge in settling disputes</a:t>
            </a:r>
            <a:endParaRPr lang="en-US" dirty="0" smtClean="0"/>
          </a:p>
          <a:p>
            <a:r>
              <a:rPr lang="en-US" dirty="0" smtClean="0"/>
              <a:t>Role of noblewomen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Had little choice in who to marry</a:t>
            </a:r>
          </a:p>
          <a:p>
            <a:pPr lvl="1"/>
            <a:r>
              <a:rPr lang="en-US" dirty="0" smtClean="0"/>
              <a:t>But acted as a business partner with her husband to manage the manor whenever he was gone</a:t>
            </a:r>
          </a:p>
          <a:p>
            <a:pPr lvl="1"/>
            <a:r>
              <a:rPr lang="en-US" dirty="0" smtClean="0"/>
              <a:t>They also helped raise their children, manage the servants, and get the house in order for important guests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3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video, how did the nobility show that they were wealthy and powerful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Had expensive clothes (made of silk) </a:t>
            </a:r>
          </a:p>
          <a:p>
            <a:pPr lvl="1"/>
            <a:r>
              <a:rPr lang="en-US" dirty="0" smtClean="0"/>
              <a:t>Only they could wear the colors red and green</a:t>
            </a:r>
          </a:p>
          <a:p>
            <a:pPr lvl="1"/>
            <a:r>
              <a:rPr lang="en-US" dirty="0" smtClean="0"/>
              <a:t>Went hunting and played games</a:t>
            </a:r>
          </a:p>
          <a:p>
            <a:pPr lvl="1"/>
            <a:r>
              <a:rPr lang="en-US" dirty="0" smtClean="0"/>
              <a:t>Had large banquets with many types of meats and dishes; spices (which were very expensive) were used…spices really showed </a:t>
            </a:r>
            <a:r>
              <a:rPr lang="en-US" smtClean="0"/>
              <a:t>off wealth</a:t>
            </a:r>
            <a:endParaRPr lang="en-US" dirty="0"/>
          </a:p>
          <a:p>
            <a:r>
              <a:rPr lang="en-US" dirty="0"/>
              <a:t>How was their lifestyle different from the modern day?</a:t>
            </a:r>
          </a:p>
          <a:p>
            <a:endParaRPr lang="en-US" dirty="0"/>
          </a:p>
          <a:p>
            <a:r>
              <a:rPr lang="en-US" dirty="0"/>
              <a:t>How were serfs and nobles dependent on each 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46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one word or phrase how would you describe the lifestyles of lords.</a:t>
            </a:r>
          </a:p>
          <a:p>
            <a:endParaRPr lang="en-US" dirty="0" smtClean="0"/>
          </a:p>
          <a:p>
            <a:r>
              <a:rPr lang="en-US" dirty="0" smtClean="0"/>
              <a:t>Explain why you chose that word or phrase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 there any people in today’s society that have responsibilities that are similar to that of the Noble/Lord in Medieval Europe?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Knights</a:t>
            </a:r>
            <a:br>
              <a:rPr lang="en-US" dirty="0" smtClean="0"/>
            </a:br>
            <a:r>
              <a:rPr lang="en-US" dirty="0" smtClean="0"/>
              <a:t>Historians will be able to describe the role and lifestyle of knights through a reading, and herald activity.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67549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Retrieve a History Alive textbook (pages 24-25) and answer the questions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84" y="1825625"/>
            <a:ext cx="4708846" cy="47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Knights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274618"/>
            <a:ext cx="10979727" cy="51954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Why would a knight have to be wealthy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Armor, weapons, training, and horses are expensive to have and maintain</a:t>
            </a:r>
            <a:endParaRPr lang="en-US" dirty="0" smtClean="0"/>
          </a:p>
          <a:p>
            <a:r>
              <a:rPr lang="en-US" dirty="0" smtClean="0"/>
              <a:t>Page- typically 7 years old, would learn how to serve other nobles, learned dance, music, reading, manners</a:t>
            </a:r>
            <a:endParaRPr lang="en-US" dirty="0" smtClean="0"/>
          </a:p>
          <a:p>
            <a:r>
              <a:rPr lang="en-US" dirty="0" smtClean="0"/>
              <a:t>Squire- travelled with a knight and maintained the equipment and horse, would receive training from the knight</a:t>
            </a:r>
            <a:endParaRPr lang="en-US" dirty="0" smtClean="0"/>
          </a:p>
          <a:p>
            <a:r>
              <a:rPr lang="en-US" dirty="0" smtClean="0"/>
              <a:t>Knight- if deserving, they would go through a complex religious ritual. Sometimes a squire could be promoted if they fought bravely in a battle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did chivalry influence knights?</a:t>
            </a:r>
          </a:p>
          <a:p>
            <a:pPr lvl="1"/>
            <a:r>
              <a:rPr lang="en-US" dirty="0" smtClean="0"/>
              <a:t>It was a code of conduct: they were supposed to be loyal to the Church and their lord, be just and fair, act bravely, protect the helpless and women</a:t>
            </a:r>
            <a:endParaRPr lang="en-US" dirty="0"/>
          </a:p>
          <a:p>
            <a:r>
              <a:rPr lang="en-US" dirty="0" smtClean="0"/>
              <a:t>Purpose of jousts and tournaments?</a:t>
            </a:r>
          </a:p>
          <a:p>
            <a:pPr lvl="1"/>
            <a:r>
              <a:rPr lang="en-US" dirty="0" smtClean="0"/>
              <a:t>To show of their skills, train, and receive fame and money rewards</a:t>
            </a:r>
            <a:endParaRPr lang="en-US" dirty="0"/>
          </a:p>
          <a:p>
            <a:r>
              <a:rPr lang="en-US" dirty="0" smtClean="0"/>
              <a:t>What made them obsolete? </a:t>
            </a:r>
            <a:endParaRPr lang="en-US" dirty="0" smtClean="0"/>
          </a:p>
          <a:p>
            <a:pPr lvl="1"/>
            <a:r>
              <a:rPr lang="en-US" dirty="0" smtClean="0"/>
              <a:t>The creation of firearms and cannons; they moved too slow and were outdistanced by firearms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625" y="1447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Heraldry</a:t>
            </a:r>
            <a:endParaRPr lang="en-US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76488"/>
            <a:ext cx="3448050" cy="334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0988" y="3409405"/>
            <a:ext cx="4724400" cy="29388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the early 12</a:t>
            </a:r>
            <a:r>
              <a:rPr lang="en-US" baseline="30000" dirty="0" smtClean="0"/>
              <a:t>th</a:t>
            </a:r>
            <a:r>
              <a:rPr lang="en-US" dirty="0" smtClean="0"/>
              <a:t> century, helmets and armor began making it difficult to tell armed knights apart.</a:t>
            </a:r>
          </a:p>
          <a:p>
            <a:r>
              <a:rPr lang="en-US" dirty="0" smtClean="0"/>
              <a:t>The solution was for each knight to paint something personal on their shield.</a:t>
            </a:r>
          </a:p>
          <a:p>
            <a:r>
              <a:rPr lang="en-US" dirty="0" smtClean="0"/>
              <a:t>These designs were important in battle, but they also functioned like team uniforms when knights met in tournaments.</a:t>
            </a:r>
            <a:endParaRPr lang="en-US" dirty="0"/>
          </a:p>
        </p:txBody>
      </p:sp>
      <p:pic>
        <p:nvPicPr>
          <p:cNvPr id="1026" name="Picture 2" descr="C:\Users\klcaywo\AppData\Local\Microsoft\Windows\Temporary Internet Files\Content.IE5\GMMGLSQV\MC900437083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233721"/>
            <a:ext cx="5399313" cy="66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588" y="255925"/>
            <a:ext cx="487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Why might a knight dressed like this have difficulty in battle?</a:t>
            </a:r>
          </a:p>
        </p:txBody>
      </p:sp>
    </p:spTree>
    <p:extLst>
      <p:ext uri="{BB962C8B-B14F-4D97-AF65-F5344CB8AC3E}">
        <p14:creationId xmlns:p14="http://schemas.microsoft.com/office/powerpoint/2010/main" val="29264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6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Overtime, shield emblem designs became enduring symbols of their owners, and of their owners families.</a:t>
            </a:r>
          </a:p>
          <a:p>
            <a:r>
              <a:rPr lang="en-US" dirty="0" smtClean="0"/>
              <a:t>It became quite fashionable to have a “coat of arms”, so people began hiring artists to design them.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14" y="3061252"/>
            <a:ext cx="59671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15400" y="32766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Prince William and Kate Middleton’s Coat of Arms</a:t>
            </a:r>
          </a:p>
        </p:txBody>
      </p:sp>
    </p:spTree>
    <p:extLst>
      <p:ext uri="{BB962C8B-B14F-4D97-AF65-F5344CB8AC3E}">
        <p14:creationId xmlns:p14="http://schemas.microsoft.com/office/powerpoint/2010/main" val="18582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look familiar?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2857862"/>
            <a:ext cx="4935584" cy="3290389"/>
          </a:xfrm>
        </p:spPr>
      </p:pic>
      <p:sp>
        <p:nvSpPr>
          <p:cNvPr id="5" name="TextBox 4"/>
          <p:cNvSpPr txBox="1"/>
          <p:nvPr/>
        </p:nvSpPr>
        <p:spPr>
          <a:xfrm>
            <a:off x="876300" y="1612315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Black and Gold: Represent the Calvert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514" y="128598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Red and White: Represent the </a:t>
            </a:r>
            <a:r>
              <a:rPr lang="en-US" sz="2400" dirty="0" err="1">
                <a:latin typeface="Arial Black" panose="020B0A04020102020204" pitchFamily="34" charset="0"/>
              </a:rPr>
              <a:t>Crossland</a:t>
            </a:r>
            <a:r>
              <a:rPr lang="en-US" sz="2400" dirty="0">
                <a:latin typeface="Arial Black" panose="020B0A04020102020204" pitchFamily="34" charset="0"/>
              </a:rPr>
              <a:t> Family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634371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78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Objective: Historians will be able to identify, describe, and evaluate the system of feudalism through a class simulation, reading and response, and rating activities.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Loyalty can be important today among friends and family, in business, and in politics.</a:t>
            </a:r>
          </a:p>
          <a:p>
            <a:endParaRPr lang="en-US" dirty="0" smtClean="0"/>
          </a:p>
          <a:p>
            <a:r>
              <a:rPr lang="en-US" dirty="0" smtClean="0"/>
              <a:t>After the fall of the Roman Empire, promises of loyalty became a critical element of western European society.</a:t>
            </a:r>
          </a:p>
          <a:p>
            <a:endParaRPr lang="en-US" dirty="0" smtClean="0"/>
          </a:p>
          <a:p>
            <a:r>
              <a:rPr lang="en-US" dirty="0" smtClean="0"/>
              <a:t>Western Europeans built a social structure based on loyal relationships and the exchange of valuable goods and services. By doing so, they hoped to gain political order, protection from outside threats, and a stable form of leadership.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these symbols still used today?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6" y="1645340"/>
            <a:ext cx="3921125" cy="460306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symbolic devices are part of this shield?</a:t>
            </a:r>
          </a:p>
        </p:txBody>
      </p:sp>
    </p:spTree>
    <p:extLst>
      <p:ext uri="{BB962C8B-B14F-4D97-AF65-F5344CB8AC3E}">
        <p14:creationId xmlns:p14="http://schemas.microsoft.com/office/powerpoint/2010/main" val="32998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 we will begin a project in which you will create your own </a:t>
            </a:r>
            <a:r>
              <a:rPr lang="en-US" dirty="0"/>
              <a:t>P</a:t>
            </a:r>
            <a:r>
              <a:rPr lang="en-US" dirty="0" smtClean="0"/>
              <a:t>ersonal </a:t>
            </a:r>
            <a:r>
              <a:rPr lang="en-US" dirty="0"/>
              <a:t>C</a:t>
            </a:r>
            <a:r>
              <a:rPr lang="en-US" dirty="0" smtClean="0"/>
              <a:t>oat of Arms!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It will include:</a:t>
            </a:r>
          </a:p>
          <a:p>
            <a:pPr marL="137160" indent="0">
              <a:buNone/>
            </a:pPr>
            <a:r>
              <a:rPr lang="en-US" dirty="0" smtClean="0"/>
              <a:t>Your cadency or birth order</a:t>
            </a:r>
          </a:p>
          <a:p>
            <a:pPr marL="137160" indent="0">
              <a:buNone/>
            </a:pPr>
            <a:r>
              <a:rPr lang="en-US" dirty="0" smtClean="0"/>
              <a:t>A main color on </a:t>
            </a:r>
            <a:r>
              <a:rPr lang="en-US" smtClean="0"/>
              <a:t>your shield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Three charges</a:t>
            </a:r>
          </a:p>
          <a:p>
            <a:pPr marL="137160" indent="0">
              <a:buNone/>
            </a:pPr>
            <a:r>
              <a:rPr lang="en-US" dirty="0" smtClean="0"/>
              <a:t>A motto</a:t>
            </a:r>
          </a:p>
          <a:p>
            <a:pPr marL="137160" indent="0">
              <a:buNone/>
            </a:pPr>
            <a:r>
              <a:rPr lang="en-US" dirty="0" smtClean="0"/>
              <a:t>Write a paragraph explaining your coat of arms and why these traits are important for a knight. </a:t>
            </a:r>
            <a:endParaRPr lang="en-US" dirty="0"/>
          </a:p>
        </p:txBody>
      </p:sp>
      <p:pic>
        <p:nvPicPr>
          <p:cNvPr id="3074" name="Picture 2" descr="C:\Users\klcaywo\AppData\Local\Microsoft\Windows\Temporary Internet Files\Content.IE5\WIXAY7K9\MC9003330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2344710"/>
            <a:ext cx="3122814" cy="28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14995" y="1388541"/>
            <a:ext cx="4038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Bear: protectiveness</a:t>
            </a:r>
          </a:p>
          <a:p>
            <a:r>
              <a:rPr lang="en-US" dirty="0" smtClean="0"/>
              <a:t>Bee: Industrious</a:t>
            </a:r>
          </a:p>
          <a:p>
            <a:r>
              <a:rPr lang="en-US" dirty="0" smtClean="0"/>
              <a:t>Camel: Don’t give up</a:t>
            </a:r>
          </a:p>
          <a:p>
            <a:r>
              <a:rPr lang="en-US" dirty="0" smtClean="0"/>
              <a:t>Dog: Loyalty</a:t>
            </a:r>
          </a:p>
          <a:p>
            <a:r>
              <a:rPr lang="en-US" dirty="0" smtClean="0"/>
              <a:t>Dragon: Defender</a:t>
            </a:r>
          </a:p>
          <a:p>
            <a:r>
              <a:rPr lang="en-US" dirty="0" smtClean="0"/>
              <a:t>Unicorn: Extreme Courage</a:t>
            </a:r>
          </a:p>
          <a:p>
            <a:r>
              <a:rPr lang="en-US" dirty="0" smtClean="0"/>
              <a:t>Wolf: Constant Vigilance</a:t>
            </a:r>
          </a:p>
          <a:p>
            <a:r>
              <a:rPr lang="en-US" dirty="0" smtClean="0"/>
              <a:t>Snake: Ambition</a:t>
            </a:r>
          </a:p>
          <a:p>
            <a:r>
              <a:rPr lang="en-US" dirty="0" smtClean="0"/>
              <a:t>Crescent: victory over adversity (horns are always pointed up)</a:t>
            </a:r>
          </a:p>
          <a:p>
            <a:r>
              <a:rPr lang="en-US" dirty="0" smtClean="0"/>
              <a:t>Eagle: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20840" y="1371600"/>
            <a:ext cx="4038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Heart: sincere</a:t>
            </a:r>
          </a:p>
          <a:p>
            <a:r>
              <a:rPr lang="en-US" dirty="0" smtClean="0"/>
              <a:t>Oyster Shell: Traveler</a:t>
            </a:r>
          </a:p>
          <a:p>
            <a:r>
              <a:rPr lang="en-US" dirty="0" smtClean="0"/>
              <a:t>Axe: Dutiful</a:t>
            </a:r>
          </a:p>
          <a:p>
            <a:r>
              <a:rPr lang="en-US" dirty="0" smtClean="0"/>
              <a:t>Fire: Enthusiastic</a:t>
            </a:r>
          </a:p>
          <a:p>
            <a:r>
              <a:rPr lang="en-US" dirty="0" smtClean="0"/>
              <a:t>Sun: Glory</a:t>
            </a:r>
          </a:p>
          <a:p>
            <a:r>
              <a:rPr lang="en-US" dirty="0" smtClean="0"/>
              <a:t>Lightening: Makes decisions easily</a:t>
            </a:r>
          </a:p>
          <a:p>
            <a:r>
              <a:rPr lang="en-US" dirty="0" smtClean="0"/>
              <a:t>Moon: Calm</a:t>
            </a:r>
          </a:p>
          <a:p>
            <a:r>
              <a:rPr lang="en-US" dirty="0" smtClean="0"/>
              <a:t>Crosses: Christian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9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Yellow or Gold: Generosity</a:t>
            </a:r>
          </a:p>
          <a:p>
            <a:r>
              <a:rPr lang="en-US" dirty="0" smtClean="0"/>
              <a:t>White or Silver: Peace and Sincerity</a:t>
            </a:r>
          </a:p>
          <a:p>
            <a:r>
              <a:rPr lang="en-US" dirty="0" smtClean="0"/>
              <a:t>Black: Constancy and Grief</a:t>
            </a:r>
          </a:p>
          <a:p>
            <a:r>
              <a:rPr lang="en-US" dirty="0" smtClean="0"/>
              <a:t>Blue: Loyalty and Truthfulness</a:t>
            </a:r>
          </a:p>
          <a:p>
            <a:r>
              <a:rPr lang="en-US" dirty="0" smtClean="0"/>
              <a:t>Red: Military Fortitude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Green: Hope, Joy, and Loyalty</a:t>
            </a:r>
          </a:p>
          <a:p>
            <a:r>
              <a:rPr lang="en-US" dirty="0" smtClean="0"/>
              <a:t>Purple: Sovereignty and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were castles so popular in the Middle Ages?</a:t>
            </a:r>
          </a:p>
          <a:p>
            <a:r>
              <a:rPr lang="en-US" dirty="0" smtClean="0"/>
              <a:t>What are some of the defenses used by castles?</a:t>
            </a:r>
          </a:p>
          <a:p>
            <a:r>
              <a:rPr lang="en-US" dirty="0" smtClean="0"/>
              <a:t>What eventually led to their, and knights, demise? </a:t>
            </a:r>
          </a:p>
          <a:p>
            <a:endParaRPr lang="en-US" dirty="0"/>
          </a:p>
          <a:p>
            <a:r>
              <a:rPr lang="en-US" dirty="0" smtClean="0"/>
              <a:t>What is a peasant/serf? What do you already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Peasants</a:t>
            </a:r>
            <a:br>
              <a:rPr lang="en-US" dirty="0" smtClean="0"/>
            </a:br>
            <a:r>
              <a:rPr lang="en-US" dirty="0" smtClean="0"/>
              <a:t>Historians will be able to describe the roles and daily life of medieval peasants through a reading response and video activity.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439579"/>
            <a:ext cx="11187545" cy="42383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Read pages 26-27 and answer the questions about peasants.</a:t>
            </a:r>
          </a:p>
          <a:p>
            <a:r>
              <a:rPr lang="en-US" dirty="0" smtClean="0"/>
              <a:t>What were the roles of peasants in feudalism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They were the farmers and produced food which allowed other groups to lead, fight, or create crafts</a:t>
            </a:r>
            <a:endParaRPr lang="en-US" dirty="0" smtClean="0"/>
          </a:p>
          <a:p>
            <a:r>
              <a:rPr lang="en-US" dirty="0" smtClean="0"/>
              <a:t>Differences between free and unfree peasants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Free peasants had to pay rent, but could move around as they pleased</a:t>
            </a:r>
          </a:p>
          <a:p>
            <a:pPr lvl="1"/>
            <a:r>
              <a:rPr lang="en-US" dirty="0" smtClean="0"/>
              <a:t>Unfree peasants/serfs were required to stay on their manor, they needed permission to leave</a:t>
            </a:r>
            <a:endParaRPr lang="en-US" dirty="0" smtClean="0"/>
          </a:p>
          <a:p>
            <a:r>
              <a:rPr lang="en-US" dirty="0" smtClean="0"/>
              <a:t>What types of jobs did they have and responsibilities to their lords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Farmed most days</a:t>
            </a:r>
          </a:p>
          <a:p>
            <a:pPr lvl="1"/>
            <a:r>
              <a:rPr lang="en-US" dirty="0" smtClean="0"/>
              <a:t>Some could gain skills and jobs like blacksmiths, cobblers (shoemakers), carpenters, other skilled jobs</a:t>
            </a:r>
            <a:endParaRPr lang="en-US" dirty="0" smtClean="0"/>
          </a:p>
          <a:p>
            <a:r>
              <a:rPr lang="en-US" dirty="0" smtClean="0"/>
              <a:t>What was their daily life like?</a:t>
            </a:r>
            <a:endParaRPr lang="en-US" dirty="0"/>
          </a:p>
          <a:p>
            <a:pPr lvl="1"/>
            <a:r>
              <a:rPr lang="en-US" dirty="0" smtClean="0"/>
              <a:t>Lived in small, cramped, smoky houses</a:t>
            </a:r>
          </a:p>
          <a:p>
            <a:pPr lvl="1"/>
            <a:r>
              <a:rPr lang="en-US" dirty="0" smtClean="0"/>
              <a:t>Limited access to hygiene (bathing, brushing teeth, toilets)</a:t>
            </a:r>
            <a:r>
              <a:rPr lang="en-US" dirty="0"/>
              <a:t> </a:t>
            </a:r>
            <a:r>
              <a:rPr lang="en-US" dirty="0" smtClean="0"/>
              <a:t>and balanced meals (mostly low quality bread and porridge, though some meat like pork was available)</a:t>
            </a:r>
          </a:p>
          <a:p>
            <a:pPr lvl="1"/>
            <a:r>
              <a:rPr lang="en-US" dirty="0" smtClean="0"/>
              <a:t>Several families shared houses/ even beds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5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next slides and on your paper are images </a:t>
            </a:r>
            <a:r>
              <a:rPr lang="en-US" dirty="0"/>
              <a:t>created in the late 1300s/early 1400s</a:t>
            </a:r>
            <a:r>
              <a:rPr lang="en-US" dirty="0" smtClean="0"/>
              <a:t>. These are called the </a:t>
            </a:r>
            <a:r>
              <a:rPr lang="en-US" dirty="0" err="1" smtClean="0"/>
              <a:t>Tres</a:t>
            </a:r>
            <a:r>
              <a:rPr lang="en-US" dirty="0" smtClean="0"/>
              <a:t> Riches </a:t>
            </a:r>
            <a:r>
              <a:rPr lang="en-US" dirty="0" err="1" smtClean="0"/>
              <a:t>Heures</a:t>
            </a:r>
            <a:r>
              <a:rPr lang="en-US" dirty="0" smtClean="0"/>
              <a:t> du </a:t>
            </a:r>
            <a:r>
              <a:rPr lang="en-US" dirty="0" err="1" smtClean="0"/>
              <a:t>Duc</a:t>
            </a:r>
            <a:r>
              <a:rPr lang="en-US" dirty="0" smtClean="0"/>
              <a:t> </a:t>
            </a:r>
            <a:r>
              <a:rPr lang="en-US" smtClean="0"/>
              <a:t>de Berry.  </a:t>
            </a:r>
            <a:r>
              <a:rPr lang="en-US" dirty="0"/>
              <a:t>With your groups describe what feudal groups are shown and what it shows about life in medieval Europe.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873" y="0"/>
            <a:ext cx="666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126" y="102695"/>
            <a:ext cx="6511637" cy="67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128" y="0"/>
            <a:ext cx="6691744" cy="68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your History Alive Textbook to page 20 and answer the questions on the front of your worksheet.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benefits did people gain from the system of feudalism?</a:t>
            </a:r>
          </a:p>
          <a:p>
            <a:endParaRPr lang="en-US" dirty="0"/>
          </a:p>
          <a:p>
            <a:r>
              <a:rPr lang="en-US" dirty="0" smtClean="0"/>
              <a:t>What roles did each person have:</a:t>
            </a:r>
          </a:p>
          <a:p>
            <a:r>
              <a:rPr lang="en-US" dirty="0" smtClean="0"/>
              <a:t>King</a:t>
            </a:r>
          </a:p>
          <a:p>
            <a:r>
              <a:rPr lang="en-US" dirty="0" smtClean="0"/>
              <a:t>Lords</a:t>
            </a:r>
          </a:p>
          <a:p>
            <a:r>
              <a:rPr lang="en-US" dirty="0" smtClean="0"/>
              <a:t>Knights</a:t>
            </a:r>
          </a:p>
          <a:p>
            <a:r>
              <a:rPr lang="en-US" dirty="0" smtClean="0"/>
              <a:t>Peasants/Serfs</a:t>
            </a:r>
          </a:p>
          <a:p>
            <a:r>
              <a:rPr lang="en-US" dirty="0" smtClean="0"/>
              <a:t>What is a manor? Why were they self-sufficient? (What does that mean?</a:t>
            </a:r>
            <a:endParaRPr lang="en-US" dirty="0"/>
          </a:p>
          <a:p>
            <a:r>
              <a:rPr lang="en-US" dirty="0" smtClean="0"/>
              <a:t>How did you decide which group to be a part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164" y="-14050"/>
            <a:ext cx="6317671" cy="68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are images created in the late 1300s/early 1400s. With your groups describe what feudal groups are shown and what it shows about life in medieval Europe.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8" y="3120525"/>
            <a:ext cx="2445884" cy="343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15" y="3120525"/>
            <a:ext cx="2600190" cy="3552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147" y="3120525"/>
            <a:ext cx="2637064" cy="3495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297" y="3120525"/>
            <a:ext cx="2771503" cy="3737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88" y="5904411"/>
            <a:ext cx="25457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0949" y="6008914"/>
            <a:ext cx="2756262" cy="66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00315" y="6008914"/>
            <a:ext cx="2600190" cy="757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82296" y="5835105"/>
            <a:ext cx="2771503" cy="9535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with the textbook that peasants held up the entire system of feudalism? Why or why not?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a word or phrase, how would you describe the life of a peasant/serf? Explain why you selected that word/phrase. Draw an illustration.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social classes can you see in this painting from the Middle Ages?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463" y="1603252"/>
            <a:ext cx="6851073" cy="52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Bingo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one vocabulary term from our learning of feudalism in each box on the bingo board.</a:t>
            </a:r>
          </a:p>
          <a:p>
            <a:endParaRPr lang="en-US" dirty="0"/>
          </a:p>
          <a:p>
            <a:r>
              <a:rPr lang="en-US" dirty="0" smtClean="0"/>
              <a:t>Bingos are: straight lines up or down, or diagonal.</a:t>
            </a:r>
          </a:p>
          <a:p>
            <a:endParaRPr lang="en-US" dirty="0"/>
          </a:p>
          <a:p>
            <a:r>
              <a:rPr lang="en-US" dirty="0" smtClean="0"/>
              <a:t>When you have a bingo, call out CHARLEMAGNE!</a:t>
            </a:r>
          </a:p>
        </p:txBody>
      </p:sp>
    </p:spTree>
    <p:extLst>
      <p:ext uri="{BB962C8B-B14F-4D97-AF65-F5344CB8AC3E}">
        <p14:creationId xmlns:p14="http://schemas.microsoft.com/office/powerpoint/2010/main" val="27366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Step 6: Buildings are fortified to protect from an “attack.”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Lords: Send one of your knights to the ruler to fulfill your oath. Collect your “horse” from the “stable” and place it in the manor house.</a:t>
            </a:r>
          </a:p>
          <a:p>
            <a:r>
              <a:rPr lang="en-US" dirty="0" smtClean="0"/>
              <a:t>Knights: Place your “horse” beside the horse of your lord or the throne of your ruler.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Rulers and Lords: Oversee the fortification.</a:t>
            </a:r>
          </a:p>
          <a:p>
            <a:r>
              <a:rPr lang="en-US" dirty="0" smtClean="0"/>
              <a:t>Knights and Peasants: Work to fortify the manor house or castle you will defend. Fortifying means wrapping the string around the outside of your castle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Ruler: Sit on your throne and watch your borrowed knights defend your castle.</a:t>
            </a:r>
          </a:p>
          <a:p>
            <a:endParaRPr lang="en-US" dirty="0" smtClean="0"/>
          </a:p>
          <a:p>
            <a:r>
              <a:rPr lang="en-US" dirty="0" smtClean="0"/>
              <a:t>Peasants: Sit behind the cavalry and shake your "farm implements" at the attacker.</a:t>
            </a:r>
          </a:p>
          <a:p>
            <a:endParaRPr lang="en-US" dirty="0" smtClean="0"/>
          </a:p>
          <a:p>
            <a:r>
              <a:rPr lang="en-US" dirty="0" smtClean="0"/>
              <a:t>Lords and Knights: Sit on your horses and work together to defend your castle by using your "shields" to prevent the balls of paper from striking anyone.</a:t>
            </a:r>
          </a:p>
          <a:p>
            <a:endParaRPr lang="en-US" dirty="0" smtClean="0"/>
          </a:p>
          <a:p>
            <a:r>
              <a:rPr lang="en-US" dirty="0" smtClean="0"/>
              <a:t>All: Speak your line when attacked.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 attack!!!!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Usurper: Launch a surprise attack on </a:t>
            </a:r>
            <a:r>
              <a:rPr lang="en-US" dirty="0" err="1" smtClean="0"/>
              <a:t>Copshorn</a:t>
            </a:r>
            <a:r>
              <a:rPr lang="en-US" dirty="0" smtClean="0"/>
              <a:t> Manor!</a:t>
            </a:r>
          </a:p>
          <a:p>
            <a:endParaRPr lang="en-US" dirty="0" smtClean="0"/>
          </a:p>
          <a:p>
            <a:r>
              <a:rPr lang="en-US" dirty="0" smtClean="0"/>
              <a:t>THE ATTACK IS OVER!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new or interesting facts about the roles of feudalism?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were the lives of upper class women different from women in lower classes?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feudalism?</a:t>
            </a:r>
          </a:p>
          <a:p>
            <a:endParaRPr lang="en-US" dirty="0"/>
          </a:p>
          <a:p>
            <a:r>
              <a:rPr lang="en-US" dirty="0" smtClean="0"/>
              <a:t>What levels made up feudalism? And what was each responsible to do?</a:t>
            </a:r>
          </a:p>
          <a:p>
            <a:endParaRPr lang="en-US" dirty="0"/>
          </a:p>
          <a:p>
            <a:r>
              <a:rPr lang="en-US" dirty="0" smtClean="0"/>
              <a:t>How well did feudalism establish order in Europe in the Middle 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7828"/>
            <a:ext cx="10515600" cy="404949"/>
          </a:xfrm>
        </p:spPr>
        <p:txBody>
          <a:bodyPr>
            <a:noAutofit/>
          </a:bodyPr>
          <a:lstStyle/>
          <a:p>
            <a:r>
              <a:rPr lang="en-US" sz="3200" dirty="0" smtClean="0"/>
              <a:t>Let's use these three maps to help us answer the question, "How well did feudalism establish order in Western Europe in the Middle Ages?“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1680"/>
            <a:ext cx="12218201" cy="4846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1851" y="587828"/>
            <a:ext cx="7493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As you look at the three maps, identify the similarities and differences between and among them.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5118463" cy="58118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this activity, you will be a member of European society during the 11th century.</a:t>
            </a:r>
          </a:p>
          <a:p>
            <a:endParaRPr lang="en-US" dirty="0" smtClean="0"/>
          </a:p>
          <a:p>
            <a:r>
              <a:rPr lang="en-US" dirty="0" smtClean="0"/>
              <a:t>In this society, people were born into different classes, although some of the roles that people took on came about as the result of oaths of loyalty rather than social standing.</a:t>
            </a:r>
          </a:p>
          <a:p>
            <a:endParaRPr lang="en-US" dirty="0" smtClean="0"/>
          </a:p>
          <a:p>
            <a:r>
              <a:rPr lang="en-US" dirty="0" smtClean="0"/>
              <a:t>Read your role card and spend a moment thinking about your role in medieval society.</a:t>
            </a:r>
          </a:p>
          <a:p>
            <a:endParaRPr lang="en-US" dirty="0" smtClean="0"/>
          </a:p>
          <a:p>
            <a:r>
              <a:rPr lang="en-US" dirty="0" smtClean="0"/>
              <a:t>Each peasant should also have 10 food tokens.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9" y="592182"/>
            <a:ext cx="5154859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classroom has been set up to resemble a feudal domain with a castle and four manors.</a:t>
            </a:r>
          </a:p>
          <a:p>
            <a:endParaRPr lang="en-US" dirty="0" smtClean="0"/>
          </a:p>
          <a:p>
            <a:r>
              <a:rPr lang="en-US" dirty="0" smtClean="0"/>
              <a:t>You are going to experience European feudalism and life on a manor. The steps on the next few slides will show you how. As each step is revealed, read the directions and the lines you should speak, then carry out the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2603</Words>
  <Application>Microsoft Office PowerPoint</Application>
  <PresentationFormat>Widescreen</PresentationFormat>
  <Paragraphs>265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Office Theme</vt:lpstr>
      <vt:lpstr>Feudalism in Europe</vt:lpstr>
      <vt:lpstr>Warm Up </vt:lpstr>
      <vt:lpstr>Objective: Historians will be able to identify, describe, and evaluate the system of feudalism through a class simulation, reading and response, and rating activities. </vt:lpstr>
      <vt:lpstr>Open your History Alive Textbook to page 20 and answer the questions on the front of your worksheet. </vt:lpstr>
      <vt:lpstr>Video</vt:lpstr>
      <vt:lpstr>Key Questions</vt:lpstr>
      <vt:lpstr>Let's use these three maps to help us answer the question, "How well did feudalism establish order in Western Europe in the Middle Ages?“ </vt:lpstr>
      <vt:lpstr>PowerPoint Presentation</vt:lpstr>
      <vt:lpstr>PowerPoint Presentation</vt:lpstr>
      <vt:lpstr>Step 1: Ruler assumes the throne in his or her castle. </vt:lpstr>
      <vt:lpstr>   Step 2: Peasants, go to your designated manors.   </vt:lpstr>
      <vt:lpstr>Step 3: Lords and ruler negotiate the oath of loyalty (fealty)</vt:lpstr>
      <vt:lpstr>Step 4: Lords go to their manors and collect payment from peasants.</vt:lpstr>
      <vt:lpstr>Step 5: Knights seek land and food by offering military service and loyalty to lords. </vt:lpstr>
      <vt:lpstr>Reflection</vt:lpstr>
      <vt:lpstr>How does historical reality and our class room experience compare/contrast?</vt:lpstr>
      <vt:lpstr>Feudalism in Europe</vt:lpstr>
      <vt:lpstr>Social Roles in Feudalism</vt:lpstr>
      <vt:lpstr>The Monarchy and Nobility</vt:lpstr>
      <vt:lpstr>Monarchy</vt:lpstr>
      <vt:lpstr>Nobility- Historians will be able to describe the role and daily lives of nobles through a reading and video activity. </vt:lpstr>
      <vt:lpstr>PowerPoint Presentation</vt:lpstr>
      <vt:lpstr>Exit Ticket</vt:lpstr>
      <vt:lpstr>Knights Historians will be able to describe the role and lifestyle of knights through a reading, and herald activity.</vt:lpstr>
      <vt:lpstr>Life of Knights</vt:lpstr>
      <vt:lpstr>Heraldry</vt:lpstr>
      <vt:lpstr>PowerPoint Presentation</vt:lpstr>
      <vt:lpstr>PowerPoint Presentation</vt:lpstr>
      <vt:lpstr>Does this look familiar?</vt:lpstr>
      <vt:lpstr>Are these symbols still used today?</vt:lpstr>
      <vt:lpstr>Now It’s Your Turn!</vt:lpstr>
      <vt:lpstr>Ideas…</vt:lpstr>
      <vt:lpstr>Colors:</vt:lpstr>
      <vt:lpstr>Warm Up</vt:lpstr>
      <vt:lpstr>Peasants Historians will be able to describe the roles and daily life of medieval peasants through a reading response and video activity.  </vt:lpstr>
      <vt:lpstr>Medieval Primary Sources</vt:lpstr>
      <vt:lpstr>PowerPoint Presentation</vt:lpstr>
      <vt:lpstr>PowerPoint Presentation</vt:lpstr>
      <vt:lpstr>PowerPoint Presentation</vt:lpstr>
      <vt:lpstr>PowerPoint Presentation</vt:lpstr>
      <vt:lpstr>Medieval Primary Sources</vt:lpstr>
      <vt:lpstr>PowerPoint Presentation</vt:lpstr>
      <vt:lpstr>Which social classes can you see in this painting from the Middle Ages?</vt:lpstr>
      <vt:lpstr>Feudalism Bingo</vt:lpstr>
      <vt:lpstr>PowerPoint Presentation</vt:lpstr>
      <vt:lpstr>PowerPoint Presentation</vt:lpstr>
      <vt:lpstr>  Step 6: Buildings are fortified to protect from an “attack.”  </vt:lpstr>
      <vt:lpstr>Attack!!!!!</vt:lpstr>
      <vt:lpstr>Surprise attack!!!!</vt:lpstr>
    </vt:vector>
  </TitlesOfParts>
  <Company>CCPS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Feudalism in Europe</dc:title>
  <dc:creator>Plott, Justin</dc:creator>
  <cp:lastModifiedBy>Plott, Justin</cp:lastModifiedBy>
  <cp:revision>51</cp:revision>
  <dcterms:created xsi:type="dcterms:W3CDTF">2019-01-22T17:49:38Z</dcterms:created>
  <dcterms:modified xsi:type="dcterms:W3CDTF">2019-03-12T19:47:43Z</dcterms:modified>
</cp:coreProperties>
</file>