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58" r:id="rId8"/>
    <p:sldId id="259"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9" r:id="rId22"/>
    <p:sldId id="280" r:id="rId23"/>
    <p:sldId id="281" r:id="rId24"/>
    <p:sldId id="282"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6" d="100"/>
          <a:sy n="36" d="100"/>
        </p:scale>
        <p:origin x="84" y="3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D389D-28C7-4FCE-93B6-DFC63FC8FAC9}"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101979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D389D-28C7-4FCE-93B6-DFC63FC8FAC9}"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155681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D389D-28C7-4FCE-93B6-DFC63FC8FAC9}"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298392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D389D-28C7-4FCE-93B6-DFC63FC8FAC9}"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250083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D389D-28C7-4FCE-93B6-DFC63FC8FAC9}"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263034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D389D-28C7-4FCE-93B6-DFC63FC8FAC9}"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181424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D389D-28C7-4FCE-93B6-DFC63FC8FAC9}"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418307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D389D-28C7-4FCE-93B6-DFC63FC8FAC9}"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405425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D389D-28C7-4FCE-93B6-DFC63FC8FAC9}"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332927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7D389D-28C7-4FCE-93B6-DFC63FC8FAC9}"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31101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7D389D-28C7-4FCE-93B6-DFC63FC8FAC9}"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2CAC8-383E-4F17-AF86-39A3E7C07388}" type="slidenum">
              <a:rPr lang="en-US" smtClean="0"/>
              <a:t>‹#›</a:t>
            </a:fld>
            <a:endParaRPr lang="en-US"/>
          </a:p>
        </p:txBody>
      </p:sp>
    </p:spTree>
    <p:extLst>
      <p:ext uri="{BB962C8B-B14F-4D97-AF65-F5344CB8AC3E}">
        <p14:creationId xmlns:p14="http://schemas.microsoft.com/office/powerpoint/2010/main" val="424523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D389D-28C7-4FCE-93B6-DFC63FC8FAC9}"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2CAC8-383E-4F17-AF86-39A3E7C07388}" type="slidenum">
              <a:rPr lang="en-US" smtClean="0"/>
              <a:t>‹#›</a:t>
            </a:fld>
            <a:endParaRPr lang="en-US"/>
          </a:p>
        </p:txBody>
      </p:sp>
    </p:spTree>
    <p:extLst>
      <p:ext uri="{BB962C8B-B14F-4D97-AF65-F5344CB8AC3E}">
        <p14:creationId xmlns:p14="http://schemas.microsoft.com/office/powerpoint/2010/main" val="2347461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07219"/>
            <a:ext cx="5181600" cy="2387600"/>
          </a:xfrm>
        </p:spPr>
        <p:txBody>
          <a:bodyPr>
            <a:normAutofit fontScale="90000"/>
          </a:bodyPr>
          <a:lstStyle/>
          <a:p>
            <a:r>
              <a:rPr lang="en-US" dirty="0" smtClean="0"/>
              <a:t>Political Developments in China</a:t>
            </a:r>
            <a:endParaRPr lang="en-US" dirty="0"/>
          </a:p>
        </p:txBody>
      </p:sp>
      <p:sp>
        <p:nvSpPr>
          <p:cNvPr id="3" name="Subtitle 2"/>
          <p:cNvSpPr>
            <a:spLocks noGrp="1"/>
          </p:cNvSpPr>
          <p:nvPr>
            <p:ph type="subTitle" idx="1"/>
          </p:nvPr>
        </p:nvSpPr>
        <p:spPr>
          <a:xfrm>
            <a:off x="1524000" y="3602038"/>
            <a:ext cx="4445000" cy="1655762"/>
          </a:xfrm>
        </p:spPr>
        <p:txBody>
          <a:bodyPr/>
          <a:lstStyle/>
          <a:p>
            <a:r>
              <a:rPr lang="en-US" dirty="0" smtClean="0"/>
              <a:t>Which method of selecting officials led to the best leaders for China?</a:t>
            </a:r>
            <a:endParaRPr lang="en-US" dirty="0"/>
          </a:p>
        </p:txBody>
      </p:sp>
      <p:pic>
        <p:nvPicPr>
          <p:cNvPr id="4" name="Picture 3"/>
          <p:cNvPicPr>
            <a:picLocks noChangeAspect="1"/>
          </p:cNvPicPr>
          <p:nvPr/>
        </p:nvPicPr>
        <p:blipFill>
          <a:blip r:embed="rId2"/>
          <a:stretch>
            <a:fillRect/>
          </a:stretch>
        </p:blipFill>
        <p:spPr>
          <a:xfrm>
            <a:off x="7391400" y="0"/>
            <a:ext cx="4800600" cy="6902824"/>
          </a:xfrm>
          <a:prstGeom prst="rect">
            <a:avLst/>
          </a:prstGeom>
        </p:spPr>
      </p:pic>
    </p:spTree>
    <p:extLst>
      <p:ext uri="{BB962C8B-B14F-4D97-AF65-F5344CB8AC3E}">
        <p14:creationId xmlns:p14="http://schemas.microsoft.com/office/powerpoint/2010/main" val="3478776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Read your assigned role</a:t>
            </a:r>
          </a:p>
          <a:p>
            <a:endParaRPr lang="en-US" dirty="0"/>
          </a:p>
          <a:p>
            <a:r>
              <a:rPr lang="en-US" dirty="0" smtClean="0"/>
              <a:t>Through </a:t>
            </a:r>
            <a:r>
              <a:rPr lang="en-US" dirty="0"/>
              <a:t>this activity, the Emperor will be choosing which group—Foreigners, Aristocrats, or Scholars—will make the best leaders for China. </a:t>
            </a:r>
          </a:p>
          <a:p>
            <a:r>
              <a:rPr lang="en-US" dirty="0"/>
              <a:t>As each step is revealed, follow the corresponding directions for your role on the Handout.</a:t>
            </a:r>
          </a:p>
        </p:txBody>
      </p:sp>
    </p:spTree>
    <p:extLst>
      <p:ext uri="{BB962C8B-B14F-4D97-AF65-F5344CB8AC3E}">
        <p14:creationId xmlns:p14="http://schemas.microsoft.com/office/powerpoint/2010/main" val="32319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1</a:t>
            </a:r>
            <a:r>
              <a:rPr lang="en-US" dirty="0"/>
              <a:t> Discuss which qualities will make good leaders for China.</a:t>
            </a:r>
            <a:br>
              <a:rPr lang="en-US" dirty="0"/>
            </a:br>
            <a:endParaRPr lang="en-US" dirty="0"/>
          </a:p>
        </p:txBody>
      </p:sp>
      <p:sp>
        <p:nvSpPr>
          <p:cNvPr id="3" name="Content Placeholder 2"/>
          <p:cNvSpPr>
            <a:spLocks noGrp="1"/>
          </p:cNvSpPr>
          <p:nvPr>
            <p:ph idx="1"/>
          </p:nvPr>
        </p:nvSpPr>
        <p:spPr/>
        <p:txBody>
          <a:bodyPr>
            <a:normAutofit lnSpcReduction="10000"/>
          </a:bodyPr>
          <a:lstStyle/>
          <a:p>
            <a:pPr fontAlgn="base"/>
            <a:r>
              <a:rPr lang="en-US" b="1" dirty="0" smtClean="0"/>
              <a:t>Emperor</a:t>
            </a:r>
            <a:r>
              <a:rPr lang="en-US" b="1" dirty="0"/>
              <a:t>:</a:t>
            </a:r>
            <a:r>
              <a:rPr lang="en-US" dirty="0"/>
              <a:t> Sit on your throne, where you will meet with your Chancellors.</a:t>
            </a:r>
          </a:p>
          <a:p>
            <a:pPr fontAlgn="base"/>
            <a:r>
              <a:rPr lang="en-US" b="1" dirty="0"/>
              <a:t>Chancellors:</a:t>
            </a:r>
            <a:r>
              <a:rPr lang="en-US" dirty="0"/>
              <a:t> You are advisers to the Emperor and must kneel before him or her.</a:t>
            </a:r>
          </a:p>
          <a:p>
            <a:pPr fontAlgn="base"/>
            <a:r>
              <a:rPr lang="en-US" dirty="0"/>
              <a:t>The rest of you should meet in separate groups to discuss the reasons why your group would make the best government officials:</a:t>
            </a:r>
            <a:br>
              <a:rPr lang="en-US" dirty="0"/>
            </a:br>
            <a:r>
              <a:rPr lang="en-US" b="1" dirty="0"/>
              <a:t>Aristocrats</a:t>
            </a:r>
            <a:br>
              <a:rPr lang="en-US" b="1" dirty="0"/>
            </a:br>
            <a:r>
              <a:rPr lang="en-US" b="1" dirty="0"/>
              <a:t>Foreigners</a:t>
            </a:r>
            <a:br>
              <a:rPr lang="en-US" b="1" dirty="0"/>
            </a:br>
            <a:r>
              <a:rPr lang="en-US" b="1" dirty="0"/>
              <a:t>Scholars</a:t>
            </a:r>
            <a:endParaRPr lang="en-US" dirty="0"/>
          </a:p>
          <a:p>
            <a:pPr fontAlgn="base"/>
            <a:r>
              <a:rPr lang="en-US" b="1" dirty="0"/>
              <a:t>Everyone:</a:t>
            </a:r>
            <a:r>
              <a:rPr lang="en-US" dirty="0"/>
              <a:t> Follow the directions from Step 1 on your role cards for the discussion.</a:t>
            </a:r>
          </a:p>
          <a:p>
            <a:endParaRPr lang="en-US" dirty="0"/>
          </a:p>
        </p:txBody>
      </p:sp>
    </p:spTree>
    <p:extLst>
      <p:ext uri="{BB962C8B-B14F-4D97-AF65-F5344CB8AC3E}">
        <p14:creationId xmlns:p14="http://schemas.microsoft.com/office/powerpoint/2010/main" val="82786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2</a:t>
            </a:r>
            <a:r>
              <a:rPr lang="en-US" dirty="0"/>
              <a:t> Participate in province meetings.</a:t>
            </a:r>
            <a:br>
              <a:rPr lang="en-US" dirty="0"/>
            </a:br>
            <a:endParaRPr lang="en-US" dirty="0"/>
          </a:p>
        </p:txBody>
      </p:sp>
      <p:sp>
        <p:nvSpPr>
          <p:cNvPr id="3" name="Content Placeholder 2"/>
          <p:cNvSpPr>
            <a:spLocks noGrp="1"/>
          </p:cNvSpPr>
          <p:nvPr>
            <p:ph idx="1"/>
          </p:nvPr>
        </p:nvSpPr>
        <p:spPr/>
        <p:txBody>
          <a:bodyPr/>
          <a:lstStyle/>
          <a:p>
            <a:pPr fontAlgn="base"/>
            <a:r>
              <a:rPr lang="en-US" b="1" dirty="0" smtClean="0"/>
              <a:t>Aristocrats</a:t>
            </a:r>
            <a:r>
              <a:rPr lang="en-US" b="1" dirty="0"/>
              <a:t>, Foreigners, and Scholars:</a:t>
            </a:r>
            <a:r>
              <a:rPr lang="en-US" dirty="0"/>
              <a:t> Go to your assigned province. Use the information you have recorded to answer the Chancellor’s questions.</a:t>
            </a:r>
          </a:p>
          <a:p>
            <a:pPr fontAlgn="base"/>
            <a:r>
              <a:rPr lang="en-US" b="1" dirty="0"/>
              <a:t>Emperor:</a:t>
            </a:r>
            <a:r>
              <a:rPr lang="en-US" dirty="0"/>
              <a:t> Send the Chancellors to the provinces. Then make a list of jobs that government officials must do.</a:t>
            </a:r>
          </a:p>
          <a:p>
            <a:pPr fontAlgn="base"/>
            <a:r>
              <a:rPr lang="en-US" b="1" dirty="0"/>
              <a:t>Chancellors:</a:t>
            </a:r>
            <a:r>
              <a:rPr lang="en-US" dirty="0"/>
              <a:t> Meet with each group of Foreigners, Aristocrats, and Scholars. Once you have gathered the necessary information, return to the Emperor.</a:t>
            </a:r>
          </a:p>
          <a:p>
            <a:endParaRPr lang="en-US" dirty="0"/>
          </a:p>
        </p:txBody>
      </p:sp>
    </p:spTree>
    <p:extLst>
      <p:ext uri="{BB962C8B-B14F-4D97-AF65-F5344CB8AC3E}">
        <p14:creationId xmlns:p14="http://schemas.microsoft.com/office/powerpoint/2010/main" val="3345652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3</a:t>
            </a:r>
            <a:r>
              <a:rPr lang="en-US" dirty="0"/>
              <a:t> Listen to the Chancellors’ recommendations and the Emperor’s choice.</a:t>
            </a:r>
            <a:br>
              <a:rPr lang="en-US" dirty="0"/>
            </a:br>
            <a:endParaRPr lang="en-US" dirty="0"/>
          </a:p>
        </p:txBody>
      </p:sp>
      <p:sp>
        <p:nvSpPr>
          <p:cNvPr id="3" name="Content Placeholder 2"/>
          <p:cNvSpPr>
            <a:spLocks noGrp="1"/>
          </p:cNvSpPr>
          <p:nvPr>
            <p:ph idx="1"/>
          </p:nvPr>
        </p:nvSpPr>
        <p:spPr/>
        <p:txBody>
          <a:bodyPr/>
          <a:lstStyle/>
          <a:p>
            <a:pPr fontAlgn="base"/>
            <a:r>
              <a:rPr lang="en-US" dirty="0" smtClean="0"/>
              <a:t>The </a:t>
            </a:r>
            <a:r>
              <a:rPr lang="en-US" dirty="0"/>
              <a:t>Emperor asks each Chancellor for his or her recommendation and one argument to support it.</a:t>
            </a:r>
          </a:p>
          <a:p>
            <a:pPr fontAlgn="base"/>
            <a:r>
              <a:rPr lang="en-US" dirty="0"/>
              <a:t>Once all arguments have been heard, the Emperor chooses the group to serve as the leaders, or officials, of China.</a:t>
            </a:r>
          </a:p>
          <a:p>
            <a:endParaRPr lang="en-US" dirty="0"/>
          </a:p>
        </p:txBody>
      </p:sp>
    </p:spTree>
    <p:extLst>
      <p:ext uri="{BB962C8B-B14F-4D97-AF65-F5344CB8AC3E}">
        <p14:creationId xmlns:p14="http://schemas.microsoft.com/office/powerpoint/2010/main" val="358176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Debrief</a:t>
            </a:r>
            <a:br>
              <a:rPr lang="en-US" dirty="0" smtClean="0"/>
            </a:br>
            <a:r>
              <a:rPr lang="en-US" dirty="0" smtClean="0"/>
              <a:t>Aristocrats </a:t>
            </a:r>
            <a:br>
              <a:rPr lang="en-US" dirty="0" smtClean="0"/>
            </a:br>
            <a:endParaRPr lang="en-US" dirty="0"/>
          </a:p>
        </p:txBody>
      </p:sp>
      <p:sp>
        <p:nvSpPr>
          <p:cNvPr id="3" name="Content Placeholder 2"/>
          <p:cNvSpPr>
            <a:spLocks noGrp="1"/>
          </p:cNvSpPr>
          <p:nvPr>
            <p:ph idx="1"/>
          </p:nvPr>
        </p:nvSpPr>
        <p:spPr>
          <a:xfrm>
            <a:off x="444137" y="1358537"/>
            <a:ext cx="10792098" cy="4818426"/>
          </a:xfrm>
        </p:spPr>
        <p:txBody>
          <a:bodyPr>
            <a:normAutofit/>
          </a:bodyPr>
          <a:lstStyle/>
          <a:p>
            <a:pPr fontAlgn="base"/>
            <a:r>
              <a:rPr lang="en-US" dirty="0"/>
              <a:t>Which argument do you think was strongest for choosing the Aristocrats</a:t>
            </a:r>
            <a:r>
              <a:rPr lang="en-US" dirty="0" smtClean="0"/>
              <a:t>?</a:t>
            </a:r>
          </a:p>
          <a:p>
            <a:pPr lvl="1" fontAlgn="base"/>
            <a:r>
              <a:rPr lang="en-US" dirty="0" smtClean="0"/>
              <a:t>Very wealthy so they can fund government projects or raise armies </a:t>
            </a:r>
          </a:p>
          <a:p>
            <a:pPr lvl="1" fontAlgn="base"/>
            <a:r>
              <a:rPr lang="en-US" dirty="0" smtClean="0"/>
              <a:t>Traditionally held positions as officials=hands on experience </a:t>
            </a:r>
          </a:p>
          <a:p>
            <a:pPr lvl="1" fontAlgn="base"/>
            <a:r>
              <a:rPr lang="en-US" dirty="0" smtClean="0"/>
              <a:t>Would be loyal because they have enough money so they wont accept bribes</a:t>
            </a:r>
          </a:p>
          <a:p>
            <a:pPr marL="0" indent="0" fontAlgn="base">
              <a:buNone/>
            </a:pPr>
            <a:endParaRPr lang="en-US" dirty="0" smtClean="0"/>
          </a:p>
          <a:p>
            <a:pPr fontAlgn="base"/>
            <a:r>
              <a:rPr lang="en-US" dirty="0" smtClean="0"/>
              <a:t>Which argument </a:t>
            </a:r>
            <a:r>
              <a:rPr lang="en-US" dirty="0"/>
              <a:t>was strongest </a:t>
            </a:r>
            <a:r>
              <a:rPr lang="en-US" u="sng" dirty="0"/>
              <a:t>against</a:t>
            </a:r>
            <a:r>
              <a:rPr lang="en-US" dirty="0"/>
              <a:t> choosing the Aristocrats</a:t>
            </a:r>
            <a:r>
              <a:rPr lang="en-US" dirty="0" smtClean="0"/>
              <a:t>?</a:t>
            </a:r>
          </a:p>
          <a:p>
            <a:pPr lvl="1"/>
            <a:r>
              <a:rPr lang="en-US" dirty="0" smtClean="0"/>
              <a:t>Use their power to only help themselves instead of the country</a:t>
            </a:r>
          </a:p>
          <a:p>
            <a:pPr lvl="1"/>
            <a:r>
              <a:rPr lang="en-US" dirty="0" smtClean="0"/>
              <a:t>They have the resources to fight against the emperor</a:t>
            </a:r>
          </a:p>
          <a:p>
            <a:pPr lvl="1"/>
            <a:r>
              <a:rPr lang="en-US" dirty="0" smtClean="0"/>
              <a:t>Not as educated as scholars</a:t>
            </a:r>
            <a:endParaRPr lang="en-US" dirty="0"/>
          </a:p>
        </p:txBody>
      </p:sp>
    </p:spTree>
    <p:extLst>
      <p:ext uri="{BB962C8B-B14F-4D97-AF65-F5344CB8AC3E}">
        <p14:creationId xmlns:p14="http://schemas.microsoft.com/office/powerpoint/2010/main" val="30690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a:t>
            </a:r>
            <a:endParaRPr lang="en-US" dirty="0"/>
          </a:p>
        </p:txBody>
      </p:sp>
      <p:sp>
        <p:nvSpPr>
          <p:cNvPr id="3" name="Content Placeholder 2"/>
          <p:cNvSpPr>
            <a:spLocks noGrp="1"/>
          </p:cNvSpPr>
          <p:nvPr>
            <p:ph idx="1"/>
          </p:nvPr>
        </p:nvSpPr>
        <p:spPr/>
        <p:txBody>
          <a:bodyPr>
            <a:normAutofit fontScale="92500"/>
          </a:bodyPr>
          <a:lstStyle/>
          <a:p>
            <a:r>
              <a:rPr lang="en-US" dirty="0"/>
              <a:t>Which argument do you think was strongest for choosing the Scholars</a:t>
            </a:r>
            <a:r>
              <a:rPr lang="en-US" dirty="0" smtClean="0"/>
              <a:t>?</a:t>
            </a:r>
          </a:p>
          <a:p>
            <a:pPr lvl="1"/>
            <a:r>
              <a:rPr lang="en-US" dirty="0" smtClean="0"/>
              <a:t>Went through school and had training so they are more responsible (good work ethic)</a:t>
            </a:r>
          </a:p>
          <a:p>
            <a:pPr lvl="1"/>
            <a:r>
              <a:rPr lang="en-US" dirty="0" smtClean="0"/>
              <a:t>Make better decisions because they are smart/educated</a:t>
            </a:r>
          </a:p>
          <a:p>
            <a:pPr lvl="1"/>
            <a:r>
              <a:rPr lang="en-US" dirty="0" smtClean="0"/>
              <a:t>Write down history-&gt; make the emperor look better</a:t>
            </a:r>
          </a:p>
          <a:p>
            <a:pPr lvl="2"/>
            <a:r>
              <a:rPr lang="en-US" dirty="0" smtClean="0"/>
              <a:t>They understand and learn from the past</a:t>
            </a:r>
          </a:p>
          <a:p>
            <a:r>
              <a:rPr lang="en-US" dirty="0" smtClean="0"/>
              <a:t>Which argument </a:t>
            </a:r>
            <a:r>
              <a:rPr lang="en-US" dirty="0"/>
              <a:t>was strongest against choosing the Scholars</a:t>
            </a:r>
            <a:r>
              <a:rPr lang="en-US" dirty="0" smtClean="0"/>
              <a:t>?</a:t>
            </a:r>
          </a:p>
          <a:p>
            <a:pPr lvl="1"/>
            <a:r>
              <a:rPr lang="en-US" dirty="0" smtClean="0"/>
              <a:t>Can make decisions but may not have the financial means to support those decisions</a:t>
            </a:r>
          </a:p>
          <a:p>
            <a:pPr lvl="1"/>
            <a:r>
              <a:rPr lang="en-US" dirty="0" smtClean="0"/>
              <a:t>Not really street/common sense smart</a:t>
            </a:r>
          </a:p>
          <a:p>
            <a:pPr lvl="1"/>
            <a:r>
              <a:rPr lang="en-US" dirty="0" smtClean="0"/>
              <a:t>They could be so involved in learning and books that they are unaware of what is happening in the real world</a:t>
            </a:r>
          </a:p>
        </p:txBody>
      </p:sp>
    </p:spTree>
    <p:extLst>
      <p:ext uri="{BB962C8B-B14F-4D97-AF65-F5344CB8AC3E}">
        <p14:creationId xmlns:p14="http://schemas.microsoft.com/office/powerpoint/2010/main" val="200980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Foreigners </a:t>
            </a:r>
            <a:endParaRPr lang="en-US" dirty="0"/>
          </a:p>
        </p:txBody>
      </p:sp>
      <p:sp>
        <p:nvSpPr>
          <p:cNvPr id="3" name="Content Placeholder 2"/>
          <p:cNvSpPr>
            <a:spLocks noGrp="1"/>
          </p:cNvSpPr>
          <p:nvPr>
            <p:ph idx="1"/>
          </p:nvPr>
        </p:nvSpPr>
        <p:spPr/>
        <p:txBody>
          <a:bodyPr>
            <a:normAutofit fontScale="92500"/>
          </a:bodyPr>
          <a:lstStyle/>
          <a:p>
            <a:r>
              <a:rPr lang="en-US" dirty="0"/>
              <a:t>Which argument do you think was strongest for choosing the Foreigners</a:t>
            </a:r>
            <a:r>
              <a:rPr lang="en-US" dirty="0" smtClean="0"/>
              <a:t>?</a:t>
            </a:r>
          </a:p>
          <a:p>
            <a:pPr lvl="1"/>
            <a:r>
              <a:rPr lang="en-US" dirty="0" smtClean="0"/>
              <a:t>Would be fair in decisions because they have no bias towards any Chinese groups</a:t>
            </a:r>
          </a:p>
          <a:p>
            <a:pPr lvl="1"/>
            <a:r>
              <a:rPr lang="en-US" dirty="0" smtClean="0"/>
              <a:t>Would be loyal to the emperor because they have no other ties, got their job from him/her</a:t>
            </a:r>
          </a:p>
          <a:p>
            <a:pPr lvl="1"/>
            <a:r>
              <a:rPr lang="en-US" dirty="0" smtClean="0"/>
              <a:t>Would not take over government because the Chinese would not accept a foreign ruler</a:t>
            </a:r>
          </a:p>
          <a:p>
            <a:pPr lvl="1"/>
            <a:r>
              <a:rPr lang="en-US" dirty="0" smtClean="0"/>
              <a:t>Ideas and technologies, world experiences from outside of China</a:t>
            </a:r>
          </a:p>
          <a:p>
            <a:r>
              <a:rPr lang="en-US" dirty="0" smtClean="0"/>
              <a:t>Which </a:t>
            </a:r>
            <a:r>
              <a:rPr lang="en-US" dirty="0"/>
              <a:t>argument was strongest against choosing the Foreigners</a:t>
            </a:r>
            <a:r>
              <a:rPr lang="en-US" dirty="0" smtClean="0"/>
              <a:t>?</a:t>
            </a:r>
          </a:p>
          <a:p>
            <a:pPr lvl="1"/>
            <a:r>
              <a:rPr lang="en-US" dirty="0" smtClean="0"/>
              <a:t>they don’t speak the language of the country</a:t>
            </a:r>
          </a:p>
          <a:p>
            <a:pPr lvl="1"/>
            <a:r>
              <a:rPr lang="en-US" dirty="0" smtClean="0"/>
              <a:t>Could be spies….trustworthiness is an issue </a:t>
            </a:r>
          </a:p>
          <a:p>
            <a:pPr lvl="1"/>
            <a:r>
              <a:rPr lang="en-US" dirty="0" smtClean="0"/>
              <a:t>May be ignorant of how the government functions…or even the culture </a:t>
            </a:r>
            <a:r>
              <a:rPr lang="en-US" smtClean="0"/>
              <a:t>of China</a:t>
            </a:r>
            <a:endParaRPr lang="en-US" dirty="0" smtClean="0"/>
          </a:p>
          <a:p>
            <a:pPr lvl="1"/>
            <a:endParaRPr lang="en-US" dirty="0" smtClean="0"/>
          </a:p>
        </p:txBody>
      </p:sp>
    </p:spTree>
    <p:extLst>
      <p:ext uri="{BB962C8B-B14F-4D97-AF65-F5344CB8AC3E}">
        <p14:creationId xmlns:p14="http://schemas.microsoft.com/office/powerpoint/2010/main" val="2650147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do you feel about the Emperor’s decision</a:t>
            </a:r>
            <a:r>
              <a:rPr lang="en-US" dirty="0" smtClean="0"/>
              <a:t>?</a:t>
            </a:r>
          </a:p>
          <a:p>
            <a:endParaRPr lang="en-US" dirty="0"/>
          </a:p>
          <a:p>
            <a:endParaRPr lang="en-US" dirty="0" smtClean="0"/>
          </a:p>
          <a:p>
            <a:endParaRPr lang="en-US" dirty="0"/>
          </a:p>
          <a:p>
            <a:r>
              <a:rPr lang="en-US" dirty="0"/>
              <a:t>Which group do you think should be eligible for government positions? Why?</a:t>
            </a:r>
          </a:p>
          <a:p>
            <a:endParaRPr lang="en-US" dirty="0"/>
          </a:p>
        </p:txBody>
      </p:sp>
    </p:spTree>
    <p:extLst>
      <p:ext uri="{BB962C8B-B14F-4D97-AF65-F5344CB8AC3E}">
        <p14:creationId xmlns:p14="http://schemas.microsoft.com/office/powerpoint/2010/main" val="173552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Debrief</a:t>
            </a:r>
            <a:br>
              <a:rPr lang="en-US" dirty="0" smtClean="0"/>
            </a:br>
            <a:r>
              <a:rPr lang="en-US" dirty="0" smtClean="0"/>
              <a:t>Aristocrats </a:t>
            </a:r>
            <a:br>
              <a:rPr lang="en-US" dirty="0" smtClean="0"/>
            </a:br>
            <a:endParaRPr lang="en-US" dirty="0"/>
          </a:p>
        </p:txBody>
      </p:sp>
      <p:sp>
        <p:nvSpPr>
          <p:cNvPr id="3" name="Content Placeholder 2"/>
          <p:cNvSpPr>
            <a:spLocks noGrp="1"/>
          </p:cNvSpPr>
          <p:nvPr>
            <p:ph idx="1"/>
          </p:nvPr>
        </p:nvSpPr>
        <p:spPr>
          <a:xfrm>
            <a:off x="444137" y="1358537"/>
            <a:ext cx="10792098" cy="4818426"/>
          </a:xfrm>
        </p:spPr>
        <p:txBody>
          <a:bodyPr>
            <a:normAutofit lnSpcReduction="10000"/>
          </a:bodyPr>
          <a:lstStyle/>
          <a:p>
            <a:pPr fontAlgn="base"/>
            <a:r>
              <a:rPr lang="en-US" dirty="0"/>
              <a:t>Which argument do you think was strongest for choosing the Aristocrats</a:t>
            </a:r>
            <a:r>
              <a:rPr lang="en-US" dirty="0" smtClean="0"/>
              <a:t>?</a:t>
            </a:r>
          </a:p>
          <a:p>
            <a:pPr lvl="1" fontAlgn="base"/>
            <a:r>
              <a:rPr lang="en-US" dirty="0" smtClean="0"/>
              <a:t>Help the emperor and empire by using their land and wealth</a:t>
            </a:r>
          </a:p>
          <a:p>
            <a:pPr lvl="1" fontAlgn="base"/>
            <a:r>
              <a:rPr lang="en-US" dirty="0" smtClean="0"/>
              <a:t>They have traditionally held government jobs so they have hand-on experience</a:t>
            </a:r>
          </a:p>
          <a:p>
            <a:pPr lvl="1" fontAlgn="base"/>
            <a:r>
              <a:rPr lang="en-US" dirty="0" smtClean="0"/>
              <a:t>Wont take bribes because they are already wealthy</a:t>
            </a:r>
            <a:endParaRPr lang="en-US" dirty="0"/>
          </a:p>
          <a:p>
            <a:pPr fontAlgn="base"/>
            <a:endParaRPr lang="en-US" dirty="0" smtClean="0"/>
          </a:p>
          <a:p>
            <a:pPr fontAlgn="base"/>
            <a:endParaRPr lang="en-US" dirty="0"/>
          </a:p>
          <a:p>
            <a:pPr fontAlgn="base"/>
            <a:endParaRPr lang="en-US" dirty="0"/>
          </a:p>
          <a:p>
            <a:pPr fontAlgn="base"/>
            <a:r>
              <a:rPr lang="en-US" dirty="0"/>
              <a:t>Which </a:t>
            </a:r>
            <a:r>
              <a:rPr lang="en-US" dirty="0" smtClean="0"/>
              <a:t>argument </a:t>
            </a:r>
            <a:r>
              <a:rPr lang="en-US" dirty="0"/>
              <a:t>was strongest </a:t>
            </a:r>
            <a:r>
              <a:rPr lang="en-US" u="sng" dirty="0"/>
              <a:t>against</a:t>
            </a:r>
            <a:r>
              <a:rPr lang="en-US" dirty="0"/>
              <a:t> choosing the Aristocrats</a:t>
            </a:r>
            <a:r>
              <a:rPr lang="en-US" dirty="0" smtClean="0"/>
              <a:t>?</a:t>
            </a:r>
          </a:p>
          <a:p>
            <a:pPr lvl="1" fontAlgn="base"/>
            <a:r>
              <a:rPr lang="en-US" dirty="0" smtClean="0"/>
              <a:t>They are not highly educated in government, at least not as much as scholars</a:t>
            </a:r>
          </a:p>
          <a:p>
            <a:pPr lvl="1" fontAlgn="base"/>
            <a:r>
              <a:rPr lang="en-US" dirty="0" smtClean="0"/>
              <a:t>Only know or care about the higher classes, small percentage of population</a:t>
            </a:r>
          </a:p>
          <a:p>
            <a:pPr lvl="1" fontAlgn="base"/>
            <a:r>
              <a:rPr lang="en-US" dirty="0" smtClean="0"/>
              <a:t>They could use their wealth to take over the empire/overthrow the emperor </a:t>
            </a:r>
            <a:endParaRPr lang="en-US" dirty="0"/>
          </a:p>
          <a:p>
            <a:pPr fontAlgn="base"/>
            <a:endParaRPr lang="en-US" dirty="0"/>
          </a:p>
          <a:p>
            <a:endParaRPr lang="en-US" dirty="0"/>
          </a:p>
        </p:txBody>
      </p:sp>
    </p:spTree>
    <p:extLst>
      <p:ext uri="{BB962C8B-B14F-4D97-AF65-F5344CB8AC3E}">
        <p14:creationId xmlns:p14="http://schemas.microsoft.com/office/powerpoint/2010/main" val="22602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a:t>
            </a:r>
            <a:endParaRPr lang="en-US" dirty="0"/>
          </a:p>
        </p:txBody>
      </p:sp>
      <p:sp>
        <p:nvSpPr>
          <p:cNvPr id="3" name="Content Placeholder 2"/>
          <p:cNvSpPr>
            <a:spLocks noGrp="1"/>
          </p:cNvSpPr>
          <p:nvPr>
            <p:ph idx="1"/>
          </p:nvPr>
        </p:nvSpPr>
        <p:spPr/>
        <p:txBody>
          <a:bodyPr>
            <a:normAutofit lnSpcReduction="10000"/>
          </a:bodyPr>
          <a:lstStyle/>
          <a:p>
            <a:r>
              <a:rPr lang="en-US" dirty="0"/>
              <a:t>Which argument do you think was strongest for choosing the Scholars</a:t>
            </a:r>
            <a:r>
              <a:rPr lang="en-US" dirty="0" smtClean="0"/>
              <a:t>?</a:t>
            </a:r>
          </a:p>
          <a:p>
            <a:pPr lvl="1"/>
            <a:r>
              <a:rPr lang="en-US" dirty="0" smtClean="0"/>
              <a:t>Highly qualified: smart and educated to make the best decisions</a:t>
            </a:r>
          </a:p>
          <a:p>
            <a:pPr lvl="1"/>
            <a:r>
              <a:rPr lang="en-US" dirty="0" smtClean="0"/>
              <a:t>Write down history-&gt;understand history and make the emperor look good</a:t>
            </a:r>
          </a:p>
          <a:p>
            <a:pPr lvl="1"/>
            <a:r>
              <a:rPr lang="en-US" dirty="0" smtClean="0"/>
              <a:t>Studied many different subjects like philosophy so they understand the proper ways of acting with power</a:t>
            </a:r>
          </a:p>
          <a:p>
            <a:pPr lvl="1"/>
            <a:r>
              <a:rPr lang="en-US" dirty="0" smtClean="0"/>
              <a:t>Study the government and how it runs so they can use it effectively </a:t>
            </a:r>
            <a:endParaRPr lang="en-US" dirty="0"/>
          </a:p>
          <a:p>
            <a:r>
              <a:rPr lang="en-US" dirty="0"/>
              <a:t>Which </a:t>
            </a:r>
            <a:r>
              <a:rPr lang="en-US" dirty="0" smtClean="0"/>
              <a:t>argument </a:t>
            </a:r>
            <a:r>
              <a:rPr lang="en-US" dirty="0"/>
              <a:t>was strongest against choosing the Scholars</a:t>
            </a:r>
            <a:r>
              <a:rPr lang="en-US" dirty="0" smtClean="0"/>
              <a:t>?</a:t>
            </a:r>
          </a:p>
          <a:p>
            <a:pPr lvl="1"/>
            <a:r>
              <a:rPr lang="en-US" dirty="0" smtClean="0"/>
              <a:t>Books may be false leading for poor decisions (stuck in their ways and are very “by the book”</a:t>
            </a:r>
          </a:p>
          <a:p>
            <a:pPr lvl="1"/>
            <a:r>
              <a:rPr lang="en-US" dirty="0" smtClean="0"/>
              <a:t>Too involved in learning and not aware of the “real world”</a:t>
            </a:r>
          </a:p>
          <a:p>
            <a:pPr lvl="1"/>
            <a:r>
              <a:rPr lang="en-US" dirty="0" smtClean="0"/>
              <a:t>Depend too much on books for decision making</a:t>
            </a:r>
          </a:p>
          <a:p>
            <a:pPr lvl="1"/>
            <a:endParaRPr lang="en-US" dirty="0"/>
          </a:p>
        </p:txBody>
      </p:sp>
    </p:spTree>
    <p:extLst>
      <p:ext uri="{BB962C8B-B14F-4D97-AF65-F5344CB8AC3E}">
        <p14:creationId xmlns:p14="http://schemas.microsoft.com/office/powerpoint/2010/main" val="554241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Suppose you had to choose someone to make decisions for you. Which of the following people would you trust most to make important decisions for you?</a:t>
            </a:r>
          </a:p>
          <a:p>
            <a:endParaRPr lang="en-US" dirty="0"/>
          </a:p>
          <a:p>
            <a:r>
              <a:rPr lang="en-US" dirty="0" smtClean="0"/>
              <a:t>Someone from another country</a:t>
            </a:r>
          </a:p>
          <a:p>
            <a:r>
              <a:rPr lang="en-US" dirty="0" smtClean="0"/>
              <a:t>Someone who is rich</a:t>
            </a:r>
          </a:p>
          <a:p>
            <a:r>
              <a:rPr lang="en-US" dirty="0" smtClean="0"/>
              <a:t>Someone who is considered an excellent student</a:t>
            </a:r>
          </a:p>
          <a:p>
            <a:endParaRPr lang="en-US" dirty="0"/>
          </a:p>
          <a:p>
            <a:pPr marL="0" indent="0">
              <a:buNone/>
            </a:pPr>
            <a:r>
              <a:rPr lang="en-US" dirty="0" smtClean="0"/>
              <a:t>What is your reasoning for your selection?</a:t>
            </a:r>
            <a:endParaRPr lang="en-US" dirty="0"/>
          </a:p>
        </p:txBody>
      </p:sp>
    </p:spTree>
    <p:extLst>
      <p:ext uri="{BB962C8B-B14F-4D97-AF65-F5344CB8AC3E}">
        <p14:creationId xmlns:p14="http://schemas.microsoft.com/office/powerpoint/2010/main" val="277844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Foreigners </a:t>
            </a:r>
            <a:endParaRPr lang="en-US" dirty="0"/>
          </a:p>
        </p:txBody>
      </p:sp>
      <p:sp>
        <p:nvSpPr>
          <p:cNvPr id="3" name="Content Placeholder 2"/>
          <p:cNvSpPr>
            <a:spLocks noGrp="1"/>
          </p:cNvSpPr>
          <p:nvPr>
            <p:ph idx="1"/>
          </p:nvPr>
        </p:nvSpPr>
        <p:spPr/>
        <p:txBody>
          <a:bodyPr>
            <a:normAutofit lnSpcReduction="10000"/>
          </a:bodyPr>
          <a:lstStyle/>
          <a:p>
            <a:r>
              <a:rPr lang="en-US" dirty="0"/>
              <a:t>Which argument do you think was strongest for choosing the Foreigners</a:t>
            </a:r>
            <a:r>
              <a:rPr lang="en-US" dirty="0" smtClean="0"/>
              <a:t>?</a:t>
            </a:r>
          </a:p>
          <a:p>
            <a:pPr lvl="1"/>
            <a:r>
              <a:rPr lang="en-US" dirty="0" smtClean="0"/>
              <a:t>Only group that has knowledge of the rest of the world</a:t>
            </a:r>
          </a:p>
          <a:p>
            <a:pPr lvl="1"/>
            <a:r>
              <a:rPr lang="en-US" dirty="0" smtClean="0"/>
              <a:t>Bring new ideas, tech </a:t>
            </a:r>
            <a:r>
              <a:rPr lang="en-US" dirty="0" err="1" smtClean="0"/>
              <a:t>etc</a:t>
            </a:r>
            <a:r>
              <a:rPr lang="en-US" dirty="0" smtClean="0"/>
              <a:t> </a:t>
            </a:r>
            <a:r>
              <a:rPr lang="en-US" dirty="0" err="1" smtClean="0"/>
              <a:t>etc</a:t>
            </a:r>
            <a:endParaRPr lang="en-US" dirty="0" smtClean="0"/>
          </a:p>
          <a:p>
            <a:pPr lvl="1"/>
            <a:r>
              <a:rPr lang="en-US" dirty="0" smtClean="0"/>
              <a:t>Loyal to the emperor because they depend on him and they are new to town so know other loyalties </a:t>
            </a:r>
          </a:p>
          <a:p>
            <a:pPr lvl="1"/>
            <a:r>
              <a:rPr lang="en-US" dirty="0" smtClean="0"/>
              <a:t>Least likely to overthrow the emperor , the Chinese won’t follow a foreign ruler</a:t>
            </a:r>
            <a:endParaRPr lang="en-US" dirty="0"/>
          </a:p>
          <a:p>
            <a:r>
              <a:rPr lang="en-US" dirty="0"/>
              <a:t>Which argument was strongest against choosing the Foreigners?</a:t>
            </a:r>
          </a:p>
          <a:p>
            <a:pPr lvl="1"/>
            <a:r>
              <a:rPr lang="en-US" dirty="0" smtClean="0"/>
              <a:t>No clue about Chinese culture, it is very different </a:t>
            </a:r>
          </a:p>
          <a:p>
            <a:pPr lvl="1"/>
            <a:r>
              <a:rPr lang="en-US" dirty="0" smtClean="0"/>
              <a:t>Spies and try to overthrow China</a:t>
            </a:r>
          </a:p>
          <a:p>
            <a:pPr lvl="2"/>
            <a:r>
              <a:rPr lang="en-US" dirty="0" smtClean="0"/>
              <a:t>Trustworthiness is a concern </a:t>
            </a:r>
            <a:endParaRPr lang="en-US" dirty="0"/>
          </a:p>
        </p:txBody>
      </p:sp>
    </p:spTree>
    <p:extLst>
      <p:ext uri="{BB962C8B-B14F-4D97-AF65-F5344CB8AC3E}">
        <p14:creationId xmlns:p14="http://schemas.microsoft.com/office/powerpoint/2010/main" val="1760878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Aristocracy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Who were scholar-officials?</a:t>
            </a:r>
          </a:p>
          <a:p>
            <a:pPr lvl="1"/>
            <a:r>
              <a:rPr lang="en-US" dirty="0" smtClean="0"/>
              <a:t>Scholars who were given government jobs only after passing a civil service exam to prove they were qualified.</a:t>
            </a:r>
          </a:p>
          <a:p>
            <a:pPr lvl="1"/>
            <a:endParaRPr lang="en-US" dirty="0"/>
          </a:p>
          <a:p>
            <a:r>
              <a:rPr lang="en-US" dirty="0" smtClean="0"/>
              <a:t>2. The examination for scholar-officials was based on what body of knowledge?</a:t>
            </a:r>
          </a:p>
          <a:p>
            <a:pPr lvl="1"/>
            <a:r>
              <a:rPr lang="en-US" dirty="0" smtClean="0"/>
              <a:t>The teachings of Confucius</a:t>
            </a:r>
          </a:p>
          <a:p>
            <a:pPr lvl="1"/>
            <a:endParaRPr lang="en-US" dirty="0"/>
          </a:p>
          <a:p>
            <a:r>
              <a:rPr lang="en-US" dirty="0" smtClean="0"/>
              <a:t>Why did aristocrats continues to hold most government offices</a:t>
            </a:r>
          </a:p>
          <a:p>
            <a:pPr lvl="1"/>
            <a:r>
              <a:rPr lang="en-US" dirty="0" smtClean="0"/>
              <a:t>They were given those jobs because their fathers and grandfathers had the jobs</a:t>
            </a:r>
          </a:p>
          <a:p>
            <a:pPr lvl="1"/>
            <a:r>
              <a:rPr lang="en-US" dirty="0" smtClean="0"/>
              <a:t>They married into the emperors family</a:t>
            </a:r>
          </a:p>
          <a:p>
            <a:pPr lvl="1"/>
            <a:r>
              <a:rPr lang="en-US" dirty="0" smtClean="0"/>
              <a:t>They received recommendations from other aristocrats in the government</a:t>
            </a:r>
          </a:p>
          <a:p>
            <a:pPr lvl="1"/>
            <a:r>
              <a:rPr lang="en-US" dirty="0" smtClean="0"/>
              <a:t>They had the money, resources, and time to attend school and study for the exams </a:t>
            </a:r>
            <a:endParaRPr lang="en-US" dirty="0"/>
          </a:p>
        </p:txBody>
      </p:sp>
    </p:spTree>
    <p:extLst>
      <p:ext uri="{BB962C8B-B14F-4D97-AF65-F5344CB8AC3E}">
        <p14:creationId xmlns:p14="http://schemas.microsoft.com/office/powerpoint/2010/main" val="7390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Meritocracy </a:t>
            </a:r>
            <a:endParaRPr lang="en-US" dirty="0"/>
          </a:p>
        </p:txBody>
      </p:sp>
      <p:sp>
        <p:nvSpPr>
          <p:cNvPr id="3" name="Content Placeholder 2"/>
          <p:cNvSpPr>
            <a:spLocks noGrp="1"/>
          </p:cNvSpPr>
          <p:nvPr>
            <p:ph idx="1"/>
          </p:nvPr>
        </p:nvSpPr>
        <p:spPr/>
        <p:txBody>
          <a:bodyPr>
            <a:normAutofit lnSpcReduction="10000"/>
          </a:bodyPr>
          <a:lstStyle/>
          <a:p>
            <a:r>
              <a:rPr lang="en-US" dirty="0" smtClean="0"/>
              <a:t>1. What type of leaders did the government want by having them study the teachings of Confucius?</a:t>
            </a:r>
          </a:p>
          <a:p>
            <a:pPr lvl="1"/>
            <a:r>
              <a:rPr lang="en-US" dirty="0" smtClean="0"/>
              <a:t>Officials who were respectful of their elders, and kind to people below them. </a:t>
            </a:r>
          </a:p>
          <a:p>
            <a:pPr lvl="1"/>
            <a:r>
              <a:rPr lang="en-US" dirty="0" smtClean="0"/>
              <a:t>Act moral, rational, and able to maintain order</a:t>
            </a:r>
          </a:p>
          <a:p>
            <a:pPr lvl="1"/>
            <a:endParaRPr lang="en-US" dirty="0"/>
          </a:p>
          <a:p>
            <a:r>
              <a:rPr lang="en-US" dirty="0" smtClean="0"/>
              <a:t>How did becoming a scholar change?</a:t>
            </a:r>
          </a:p>
          <a:p>
            <a:pPr lvl="1"/>
            <a:r>
              <a:rPr lang="en-US" dirty="0" smtClean="0"/>
              <a:t>The government built schools to help educate lower class people.</a:t>
            </a:r>
          </a:p>
          <a:p>
            <a:pPr lvl="1"/>
            <a:endParaRPr lang="en-US" dirty="0"/>
          </a:p>
          <a:p>
            <a:r>
              <a:rPr lang="en-US" dirty="0" smtClean="0"/>
              <a:t>Why did people want government jobs?</a:t>
            </a:r>
          </a:p>
          <a:p>
            <a:pPr lvl="1"/>
            <a:r>
              <a:rPr lang="en-US" dirty="0" smtClean="0"/>
              <a:t>A sense of prestige, and privileges such as exemption from taxes and military service</a:t>
            </a:r>
            <a:endParaRPr lang="en-US" dirty="0"/>
          </a:p>
        </p:txBody>
      </p:sp>
    </p:spTree>
    <p:extLst>
      <p:ext uri="{BB962C8B-B14F-4D97-AF65-F5344CB8AC3E}">
        <p14:creationId xmlns:p14="http://schemas.microsoft.com/office/powerpoint/2010/main" val="33490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By Foreigners </a:t>
            </a:r>
            <a:endParaRPr lang="en-US" dirty="0"/>
          </a:p>
        </p:txBody>
      </p:sp>
      <p:sp>
        <p:nvSpPr>
          <p:cNvPr id="3" name="Content Placeholder 2"/>
          <p:cNvSpPr>
            <a:spLocks noGrp="1"/>
          </p:cNvSpPr>
          <p:nvPr>
            <p:ph idx="1"/>
          </p:nvPr>
        </p:nvSpPr>
        <p:spPr/>
        <p:txBody>
          <a:bodyPr/>
          <a:lstStyle/>
          <a:p>
            <a:r>
              <a:rPr lang="en-US" dirty="0" smtClean="0"/>
              <a:t>Why did the Mongols remove the civil service exam?</a:t>
            </a:r>
          </a:p>
          <a:p>
            <a:pPr lvl="1"/>
            <a:r>
              <a:rPr lang="en-US" dirty="0" smtClean="0"/>
              <a:t>The Mongol leader, Kublai Khan did not think that taking tests was necessary for government officials.</a:t>
            </a:r>
            <a:endParaRPr lang="en-US" dirty="0"/>
          </a:p>
          <a:p>
            <a:endParaRPr lang="en-US" dirty="0" smtClean="0"/>
          </a:p>
          <a:p>
            <a:r>
              <a:rPr lang="en-US" dirty="0" smtClean="0"/>
              <a:t>Who did Kublai Khan choose to fill important positions? Why?</a:t>
            </a:r>
          </a:p>
          <a:p>
            <a:pPr lvl="1"/>
            <a:r>
              <a:rPr lang="en-US" dirty="0" smtClean="0"/>
              <a:t>Relatives, other Mongols and foreigners because he could not trust the Chinese who he just conquered		</a:t>
            </a:r>
            <a:endParaRPr lang="en-US" dirty="0"/>
          </a:p>
          <a:p>
            <a:r>
              <a:rPr lang="en-US" dirty="0" smtClean="0"/>
              <a:t>What happened to </a:t>
            </a:r>
            <a:r>
              <a:rPr lang="en-US" dirty="0" smtClean="0"/>
              <a:t>scholars </a:t>
            </a:r>
            <a:r>
              <a:rPr lang="en-US" dirty="0" smtClean="0"/>
              <a:t>under the Mongols</a:t>
            </a:r>
            <a:r>
              <a:rPr lang="en-US" dirty="0" smtClean="0"/>
              <a:t>?</a:t>
            </a:r>
          </a:p>
          <a:p>
            <a:pPr lvl="1"/>
            <a:r>
              <a:rPr lang="en-US" dirty="0" smtClean="0"/>
              <a:t>They could only be teachers or low-level government employees </a:t>
            </a:r>
            <a:endParaRPr lang="en-US" dirty="0"/>
          </a:p>
        </p:txBody>
      </p:sp>
    </p:spTree>
    <p:extLst>
      <p:ext uri="{BB962C8B-B14F-4D97-AF65-F5344CB8AC3E}">
        <p14:creationId xmlns:p14="http://schemas.microsoft.com/office/powerpoint/2010/main" val="3991256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Revival of the Civil Service Exam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Positives</a:t>
            </a:r>
          </a:p>
          <a:p>
            <a:pPr lvl="1"/>
            <a:r>
              <a:rPr lang="en-US" dirty="0" smtClean="0"/>
              <a:t>Provided a well-organized government</a:t>
            </a:r>
          </a:p>
          <a:p>
            <a:pPr lvl="1"/>
            <a:r>
              <a:rPr lang="en-US" dirty="0" smtClean="0"/>
              <a:t>Education of scholar-officials emphasized rational, moral behavior, justice, kindness, loyalty to the emperor, proper conduct, and the importance of family. </a:t>
            </a:r>
          </a:p>
          <a:p>
            <a:pPr lvl="1"/>
            <a:r>
              <a:rPr lang="en-US" dirty="0" smtClean="0"/>
              <a:t>Values helped unify China</a:t>
            </a:r>
          </a:p>
          <a:p>
            <a:pPr lvl="1"/>
            <a:r>
              <a:rPr lang="en-US" dirty="0" smtClean="0"/>
              <a:t>Gave poor men who were ambitious and hardworking the chance to be government officials</a:t>
            </a:r>
          </a:p>
          <a:p>
            <a:pPr lvl="1"/>
            <a:r>
              <a:rPr lang="en-US" dirty="0" smtClean="0"/>
              <a:t>Ensured that government officials were trained and talented, not merely rich or related to the emperor</a:t>
            </a:r>
            <a:endParaRPr lang="en-US" dirty="0" smtClean="0"/>
          </a:p>
          <a:p>
            <a:r>
              <a:rPr lang="en-US" dirty="0" smtClean="0"/>
              <a:t>Negatives</a:t>
            </a:r>
          </a:p>
          <a:p>
            <a:pPr lvl="1"/>
            <a:r>
              <a:rPr lang="en-US" dirty="0" smtClean="0"/>
              <a:t>Stood in the way of progress by not teaching and testing knowledge of science, math, or engineering</a:t>
            </a:r>
          </a:p>
          <a:p>
            <a:pPr lvl="1"/>
            <a:r>
              <a:rPr lang="en-US" dirty="0" smtClean="0"/>
              <a:t>Confucian scholars had little respect for merchants, business, and trade; trade and business were not encouraged</a:t>
            </a:r>
          </a:p>
          <a:p>
            <a:pPr lvl="1"/>
            <a:r>
              <a:rPr lang="en-US" dirty="0" smtClean="0"/>
              <a:t>Officials became set in their ways and did not change their view of </a:t>
            </a:r>
            <a:r>
              <a:rPr lang="en-US" smtClean="0"/>
              <a:t>the world</a:t>
            </a:r>
            <a:endParaRPr lang="en-US" dirty="0"/>
          </a:p>
        </p:txBody>
      </p:sp>
    </p:spTree>
    <p:extLst>
      <p:ext uri="{BB962C8B-B14F-4D97-AF65-F5344CB8AC3E}">
        <p14:creationId xmlns:p14="http://schemas.microsoft.com/office/powerpoint/2010/main" val="3771554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it like to take a civil service exam in Imperial China? </a:t>
            </a:r>
            <a:endParaRPr lang="en-US" dirty="0"/>
          </a:p>
        </p:txBody>
      </p:sp>
      <p:sp>
        <p:nvSpPr>
          <p:cNvPr id="3" name="Content Placeholder 2"/>
          <p:cNvSpPr>
            <a:spLocks noGrp="1"/>
          </p:cNvSpPr>
          <p:nvPr>
            <p:ph idx="1"/>
          </p:nvPr>
        </p:nvSpPr>
        <p:spPr/>
        <p:txBody>
          <a:bodyPr/>
          <a:lstStyle/>
          <a:p>
            <a:r>
              <a:rPr lang="en-US" dirty="0" smtClean="0"/>
              <a:t>With your group develop three questions about what else you would like to know about the civil service exams in China. </a:t>
            </a:r>
          </a:p>
          <a:p>
            <a:endParaRPr lang="en-US" dirty="0"/>
          </a:p>
          <a:p>
            <a:endParaRPr lang="en-US" dirty="0" smtClean="0"/>
          </a:p>
          <a:p>
            <a:r>
              <a:rPr lang="en-US" dirty="0" smtClean="0"/>
              <a:t>We will read a text with primary sources which will provide us insight into what it was like to study for and take these exams. Passing these exams meant entrance into one of the most influential careers in all of China. </a:t>
            </a:r>
            <a:endParaRPr lang="en-US" dirty="0"/>
          </a:p>
        </p:txBody>
      </p:sp>
    </p:spTree>
    <p:extLst>
      <p:ext uri="{BB962C8B-B14F-4D97-AF65-F5344CB8AC3E}">
        <p14:creationId xmlns:p14="http://schemas.microsoft.com/office/powerpoint/2010/main" val="180458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will read a text with primary sources which will provide us insight into what it was like to study for and take these exams. Passing these exams meant entrance into one of the most influential careers in all of China. </a:t>
            </a:r>
          </a:p>
          <a:p>
            <a:endParaRPr lang="en-US" dirty="0"/>
          </a:p>
        </p:txBody>
      </p:sp>
    </p:spTree>
    <p:extLst>
      <p:ext uri="{BB962C8B-B14F-4D97-AF65-F5344CB8AC3E}">
        <p14:creationId xmlns:p14="http://schemas.microsoft.com/office/powerpoint/2010/main" val="3269529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 six word summary…..</a:t>
            </a:r>
            <a:br>
              <a:rPr lang="en-US" dirty="0" smtClean="0"/>
            </a:br>
            <a:r>
              <a:rPr lang="en-US" dirty="0"/>
              <a:t>	</a:t>
            </a:r>
            <a:r>
              <a:rPr lang="en-US" dirty="0" smtClean="0"/>
              <a:t>What was it like to take a civil service exam?</a:t>
            </a:r>
            <a:endParaRPr lang="en-US" dirty="0"/>
          </a:p>
        </p:txBody>
      </p:sp>
      <p:sp>
        <p:nvSpPr>
          <p:cNvPr id="3" name="Content Placeholder 2"/>
          <p:cNvSpPr>
            <a:spLocks noGrp="1"/>
          </p:cNvSpPr>
          <p:nvPr>
            <p:ph idx="1"/>
          </p:nvPr>
        </p:nvSpPr>
        <p:spPr/>
        <p:txBody>
          <a:bodyPr/>
          <a:lstStyle/>
          <a:p>
            <a:r>
              <a:rPr lang="en-US" dirty="0" smtClean="0"/>
              <a:t>How do these exams differ from assessments you take today?</a:t>
            </a:r>
          </a:p>
          <a:p>
            <a:endParaRPr lang="en-US" dirty="0"/>
          </a:p>
          <a:p>
            <a:endParaRPr lang="en-US" dirty="0" smtClean="0"/>
          </a:p>
          <a:p>
            <a:r>
              <a:rPr lang="en-US" dirty="0" smtClean="0"/>
              <a:t>How do these exams similar to assessments you take today?</a:t>
            </a:r>
            <a:endParaRPr lang="en-US" dirty="0"/>
          </a:p>
        </p:txBody>
      </p:sp>
    </p:spTree>
    <p:extLst>
      <p:ext uri="{BB962C8B-B14F-4D97-AF65-F5344CB8AC3E}">
        <p14:creationId xmlns:p14="http://schemas.microsoft.com/office/powerpoint/2010/main" val="285474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Historians will be able to describe and evaluate the different forms of China’s government through a reading response and simulation. </a:t>
            </a:r>
            <a:br>
              <a:rPr lang="en-US" sz="3200" dirty="0"/>
            </a:br>
            <a:endParaRPr lang="en-US" sz="3200" dirty="0"/>
          </a:p>
        </p:txBody>
      </p:sp>
      <p:sp>
        <p:nvSpPr>
          <p:cNvPr id="3" name="Content Placeholder 2"/>
          <p:cNvSpPr>
            <a:spLocks noGrp="1"/>
          </p:cNvSpPr>
          <p:nvPr>
            <p:ph idx="1"/>
          </p:nvPr>
        </p:nvSpPr>
        <p:spPr/>
        <p:txBody>
          <a:bodyPr/>
          <a:lstStyle/>
          <a:p>
            <a:r>
              <a:rPr lang="en-US" dirty="0"/>
              <a:t>Just as you and your peers had different ideas about who you would trust to make decisions for you, Chinese emperors sometimes disagreed about the types of officials to help them govern.</a:t>
            </a:r>
          </a:p>
          <a:p>
            <a:r>
              <a:rPr lang="en-US" dirty="0"/>
              <a:t>In this lesson, you will learn about three different ways Chinese emperors chose people to help them rule a vast and diverse country.</a:t>
            </a:r>
          </a:p>
          <a:p>
            <a:endParaRPr lang="en-US" dirty="0"/>
          </a:p>
        </p:txBody>
      </p:sp>
    </p:spTree>
    <p:extLst>
      <p:ext uri="{BB962C8B-B14F-4D97-AF65-F5344CB8AC3E}">
        <p14:creationId xmlns:p14="http://schemas.microsoft.com/office/powerpoint/2010/main" val="297077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this lesson you will learn about the different imperial dynasties that ruled over China. </a:t>
            </a:r>
            <a:endParaRPr lang="en-US" dirty="0"/>
          </a:p>
        </p:txBody>
      </p:sp>
      <p:sp>
        <p:nvSpPr>
          <p:cNvPr id="6" name="Content Placeholder 5"/>
          <p:cNvSpPr>
            <a:spLocks noGrp="1"/>
          </p:cNvSpPr>
          <p:nvPr>
            <p:ph idx="1"/>
          </p:nvPr>
        </p:nvSpPr>
        <p:spPr/>
        <p:txBody>
          <a:bodyPr/>
          <a:lstStyle/>
          <a:p>
            <a:r>
              <a:rPr lang="en-US" dirty="0" smtClean="0"/>
              <a:t>What does imperial mean?</a:t>
            </a:r>
          </a:p>
          <a:p>
            <a:endParaRPr lang="en-US" dirty="0"/>
          </a:p>
          <a:p>
            <a:endParaRPr lang="en-US" dirty="0" smtClean="0"/>
          </a:p>
          <a:p>
            <a:r>
              <a:rPr lang="en-US" dirty="0" smtClean="0"/>
              <a:t>What is a dynasty?</a:t>
            </a:r>
            <a:endParaRPr lang="en-US" dirty="0"/>
          </a:p>
        </p:txBody>
      </p:sp>
    </p:spTree>
    <p:extLst>
      <p:ext uri="{BB962C8B-B14F-4D97-AF65-F5344CB8AC3E}">
        <p14:creationId xmlns:p14="http://schemas.microsoft.com/office/powerpoint/2010/main" val="416590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 this lesson you will learn about the different imperial dynasties that ruled over China. </a:t>
            </a:r>
            <a:br>
              <a:rPr lang="en-US" sz="2800" dirty="0" smtClean="0"/>
            </a:br>
            <a:r>
              <a:rPr lang="en-US" sz="2800" dirty="0" smtClean="0"/>
              <a:t>Prior to China’s emperors, China was ruled much in the same way as Medieval Europe, with powerful nobles influencing what the kings or emperors did (Shang and Zhou dynasties)</a:t>
            </a:r>
            <a:endParaRPr lang="en-US" sz="2800" dirty="0"/>
          </a:p>
        </p:txBody>
      </p:sp>
      <p:pic>
        <p:nvPicPr>
          <p:cNvPr id="5" name="Content Placeholder 4"/>
          <p:cNvPicPr>
            <a:picLocks noGrp="1" noChangeAspect="1"/>
          </p:cNvPicPr>
          <p:nvPr>
            <p:ph idx="1"/>
          </p:nvPr>
        </p:nvPicPr>
        <p:blipFill>
          <a:blip r:embed="rId2"/>
          <a:stretch>
            <a:fillRect/>
          </a:stretch>
        </p:blipFill>
        <p:spPr>
          <a:xfrm>
            <a:off x="6680199" y="2810636"/>
            <a:ext cx="4673601" cy="3718076"/>
          </a:xfrm>
          <a:prstGeom prst="rect">
            <a:avLst/>
          </a:prstGeom>
        </p:spPr>
      </p:pic>
      <p:pic>
        <p:nvPicPr>
          <p:cNvPr id="4" name="Picture 3"/>
          <p:cNvPicPr>
            <a:picLocks noChangeAspect="1"/>
          </p:cNvPicPr>
          <p:nvPr/>
        </p:nvPicPr>
        <p:blipFill>
          <a:blip r:embed="rId3"/>
          <a:stretch>
            <a:fillRect/>
          </a:stretch>
        </p:blipFill>
        <p:spPr>
          <a:xfrm>
            <a:off x="377371" y="3092722"/>
            <a:ext cx="5011737" cy="3435990"/>
          </a:xfrm>
          <a:prstGeom prst="rect">
            <a:avLst/>
          </a:prstGeom>
        </p:spPr>
      </p:pic>
    </p:spTree>
    <p:extLst>
      <p:ext uri="{BB962C8B-B14F-4D97-AF65-F5344CB8AC3E}">
        <p14:creationId xmlns:p14="http://schemas.microsoft.com/office/powerpoint/2010/main" val="12661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7606" y="361950"/>
            <a:ext cx="3028029" cy="3128963"/>
          </a:xfrm>
          <a:prstGeom prst="rect">
            <a:avLst/>
          </a:prstGeom>
        </p:spPr>
      </p:pic>
      <p:pic>
        <p:nvPicPr>
          <p:cNvPr id="5" name="Picture 4"/>
          <p:cNvPicPr>
            <a:picLocks noChangeAspect="1"/>
          </p:cNvPicPr>
          <p:nvPr/>
        </p:nvPicPr>
        <p:blipFill>
          <a:blip r:embed="rId3"/>
          <a:stretch>
            <a:fillRect/>
          </a:stretch>
        </p:blipFill>
        <p:spPr>
          <a:xfrm>
            <a:off x="3435531" y="402575"/>
            <a:ext cx="3829186" cy="2917840"/>
          </a:xfrm>
          <a:prstGeom prst="rect">
            <a:avLst/>
          </a:prstGeom>
        </p:spPr>
      </p:pic>
      <p:pic>
        <p:nvPicPr>
          <p:cNvPr id="6" name="Picture 5"/>
          <p:cNvPicPr>
            <a:picLocks noChangeAspect="1"/>
          </p:cNvPicPr>
          <p:nvPr/>
        </p:nvPicPr>
        <p:blipFill>
          <a:blip r:embed="rId4"/>
          <a:stretch>
            <a:fillRect/>
          </a:stretch>
        </p:blipFill>
        <p:spPr>
          <a:xfrm>
            <a:off x="7524613" y="-6632"/>
            <a:ext cx="3618003" cy="3389621"/>
          </a:xfrm>
          <a:prstGeom prst="rect">
            <a:avLst/>
          </a:prstGeom>
        </p:spPr>
      </p:pic>
      <p:pic>
        <p:nvPicPr>
          <p:cNvPr id="7" name="Picture 6"/>
          <p:cNvPicPr>
            <a:picLocks noChangeAspect="1"/>
          </p:cNvPicPr>
          <p:nvPr/>
        </p:nvPicPr>
        <p:blipFill>
          <a:blip r:embed="rId5"/>
          <a:stretch>
            <a:fillRect/>
          </a:stretch>
        </p:blipFill>
        <p:spPr>
          <a:xfrm>
            <a:off x="108585" y="3777615"/>
            <a:ext cx="3562350" cy="2228850"/>
          </a:xfrm>
          <a:prstGeom prst="rect">
            <a:avLst/>
          </a:prstGeom>
        </p:spPr>
      </p:pic>
      <p:pic>
        <p:nvPicPr>
          <p:cNvPr id="8" name="Picture 7"/>
          <p:cNvPicPr>
            <a:picLocks noChangeAspect="1"/>
          </p:cNvPicPr>
          <p:nvPr/>
        </p:nvPicPr>
        <p:blipFill>
          <a:blip r:embed="rId6"/>
          <a:stretch>
            <a:fillRect/>
          </a:stretch>
        </p:blipFill>
        <p:spPr>
          <a:xfrm>
            <a:off x="3604600" y="3490913"/>
            <a:ext cx="2800350" cy="2686050"/>
          </a:xfrm>
          <a:prstGeom prst="rect">
            <a:avLst/>
          </a:prstGeom>
        </p:spPr>
      </p:pic>
      <p:pic>
        <p:nvPicPr>
          <p:cNvPr id="9" name="Picture 8"/>
          <p:cNvPicPr>
            <a:picLocks noChangeAspect="1"/>
          </p:cNvPicPr>
          <p:nvPr/>
        </p:nvPicPr>
        <p:blipFill>
          <a:blip r:embed="rId7"/>
          <a:stretch>
            <a:fillRect/>
          </a:stretch>
        </p:blipFill>
        <p:spPr>
          <a:xfrm>
            <a:off x="6480878" y="3455352"/>
            <a:ext cx="2562225" cy="2838450"/>
          </a:xfrm>
          <a:prstGeom prst="rect">
            <a:avLst/>
          </a:prstGeom>
        </p:spPr>
      </p:pic>
      <p:pic>
        <p:nvPicPr>
          <p:cNvPr id="10" name="Picture 9"/>
          <p:cNvPicPr>
            <a:picLocks noChangeAspect="1"/>
          </p:cNvPicPr>
          <p:nvPr/>
        </p:nvPicPr>
        <p:blipFill>
          <a:blip r:embed="rId8"/>
          <a:stretch>
            <a:fillRect/>
          </a:stretch>
        </p:blipFill>
        <p:spPr>
          <a:xfrm>
            <a:off x="9119031" y="3490913"/>
            <a:ext cx="3019645" cy="2838450"/>
          </a:xfrm>
          <a:prstGeom prst="rect">
            <a:avLst/>
          </a:prstGeom>
        </p:spPr>
      </p:pic>
    </p:spTree>
    <p:extLst>
      <p:ext uri="{BB962C8B-B14F-4D97-AF65-F5344CB8AC3E}">
        <p14:creationId xmlns:p14="http://schemas.microsoft.com/office/powerpoint/2010/main" val="280682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Section 15.2</a:t>
            </a:r>
            <a:endParaRPr lang="en-US" dirty="0"/>
          </a:p>
        </p:txBody>
      </p:sp>
      <p:sp>
        <p:nvSpPr>
          <p:cNvPr id="3" name="Content Placeholder 2"/>
          <p:cNvSpPr>
            <a:spLocks noGrp="1"/>
          </p:cNvSpPr>
          <p:nvPr>
            <p:ph idx="1"/>
          </p:nvPr>
        </p:nvSpPr>
        <p:spPr/>
        <p:txBody>
          <a:bodyPr/>
          <a:lstStyle/>
          <a:p>
            <a:r>
              <a:rPr lang="en-US" dirty="0" smtClean="0"/>
              <a:t>According to the Mandate of Heaven, when can people overthrow the emperor?</a:t>
            </a:r>
          </a:p>
          <a:p>
            <a:endParaRPr lang="en-US" dirty="0"/>
          </a:p>
          <a:p>
            <a:endParaRPr lang="en-US" dirty="0" smtClean="0"/>
          </a:p>
          <a:p>
            <a:r>
              <a:rPr lang="en-US" dirty="0" smtClean="0"/>
              <a:t>What is a bureaucracy? What happened when the bureaucracy in China became corrupt?</a:t>
            </a:r>
            <a:endParaRPr lang="en-US" dirty="0"/>
          </a:p>
        </p:txBody>
      </p:sp>
    </p:spTree>
    <p:extLst>
      <p:ext uri="{BB962C8B-B14F-4D97-AF65-F5344CB8AC3E}">
        <p14:creationId xmlns:p14="http://schemas.microsoft.com/office/powerpoint/2010/main" val="531903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happened to China when the Han dynasty lost the Mandate of Heaven? Who reunited China?</a:t>
            </a:r>
          </a:p>
          <a:p>
            <a:endParaRPr lang="en-US" dirty="0"/>
          </a:p>
          <a:p>
            <a:endParaRPr lang="en-US" dirty="0" smtClean="0"/>
          </a:p>
          <a:p>
            <a:endParaRPr lang="en-US" dirty="0"/>
          </a:p>
          <a:p>
            <a:r>
              <a:rPr lang="en-US" dirty="0" smtClean="0"/>
              <a:t>Draw a simple symbol for the term or concept you believe is the most important from this section. Include a label for your symbol.</a:t>
            </a:r>
            <a:endParaRPr lang="en-US" dirty="0"/>
          </a:p>
        </p:txBody>
      </p:sp>
    </p:spTree>
    <p:extLst>
      <p:ext uri="{BB962C8B-B14F-4D97-AF65-F5344CB8AC3E}">
        <p14:creationId xmlns:p14="http://schemas.microsoft.com/office/powerpoint/2010/main" val="2113904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27017"/>
            <a:ext cx="6411686" cy="5549946"/>
          </a:xfrm>
        </p:spPr>
        <p:txBody>
          <a:bodyPr>
            <a:normAutofit fontScale="92500" lnSpcReduction="10000"/>
          </a:bodyPr>
          <a:lstStyle/>
          <a:p>
            <a:r>
              <a:rPr lang="en-US" dirty="0"/>
              <a:t>Throughout Chinese history, emperors have appointed different types of people to help them govern. </a:t>
            </a:r>
            <a:endParaRPr lang="en-US" dirty="0" smtClean="0"/>
          </a:p>
          <a:p>
            <a:endParaRPr lang="en-US" dirty="0"/>
          </a:p>
          <a:p>
            <a:r>
              <a:rPr lang="en-US" dirty="0"/>
              <a:t>During different eras, emperors have</a:t>
            </a:r>
          </a:p>
          <a:p>
            <a:r>
              <a:rPr lang="en-US" dirty="0"/>
              <a:t>chosen aristocrats, or wealthy members of society</a:t>
            </a:r>
          </a:p>
          <a:p>
            <a:r>
              <a:rPr lang="en-US" dirty="0"/>
              <a:t>selected scholars, or</a:t>
            </a:r>
          </a:p>
          <a:p>
            <a:r>
              <a:rPr lang="en-US" dirty="0"/>
              <a:t>appointed foreigners</a:t>
            </a:r>
            <a:r>
              <a:rPr lang="en-US" dirty="0" smtClean="0"/>
              <a:t>.</a:t>
            </a:r>
          </a:p>
          <a:p>
            <a:endParaRPr lang="en-US" dirty="0"/>
          </a:p>
          <a:p>
            <a:r>
              <a:rPr lang="en-US" dirty="0"/>
              <a:t>In this lesson, you will each be assigned a role and will debate the advantages and disadvantages of appointing various types of people as government officials. </a:t>
            </a:r>
          </a:p>
        </p:txBody>
      </p:sp>
      <p:pic>
        <p:nvPicPr>
          <p:cNvPr id="4" name="Picture 3"/>
          <p:cNvPicPr>
            <a:picLocks noChangeAspect="1"/>
          </p:cNvPicPr>
          <p:nvPr/>
        </p:nvPicPr>
        <p:blipFill>
          <a:blip r:embed="rId2"/>
          <a:stretch>
            <a:fillRect/>
          </a:stretch>
        </p:blipFill>
        <p:spPr>
          <a:xfrm>
            <a:off x="7210882" y="1326583"/>
            <a:ext cx="4981118" cy="4850380"/>
          </a:xfrm>
          <a:prstGeom prst="rect">
            <a:avLst/>
          </a:prstGeom>
        </p:spPr>
      </p:pic>
    </p:spTree>
    <p:extLst>
      <p:ext uri="{BB962C8B-B14F-4D97-AF65-F5344CB8AC3E}">
        <p14:creationId xmlns:p14="http://schemas.microsoft.com/office/powerpoint/2010/main" val="3046969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2392</TotalTime>
  <Words>1707</Words>
  <Application>Microsoft Office PowerPoint</Application>
  <PresentationFormat>Widescreen</PresentationFormat>
  <Paragraphs>172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Political Developments in China</vt:lpstr>
      <vt:lpstr>Warm Up</vt:lpstr>
      <vt:lpstr>Historians will be able to describe and evaluate the different forms of China’s government through a reading response and simulation.  </vt:lpstr>
      <vt:lpstr>In this lesson you will learn about the different imperial dynasties that ruled over China. </vt:lpstr>
      <vt:lpstr>In this lesson you will learn about the different imperial dynasties that ruled over China.  Prior to China’s emperors, China was ruled much in the same way as Medieval Europe, with powerful nobles influencing what the kings or emperors did (Shang and Zhou dynasties)</vt:lpstr>
      <vt:lpstr>PowerPoint Presentation</vt:lpstr>
      <vt:lpstr>Read Section 15.2</vt:lpstr>
      <vt:lpstr>PowerPoint Presentation</vt:lpstr>
      <vt:lpstr>PowerPoint Presentation</vt:lpstr>
      <vt:lpstr>PowerPoint Presentation</vt:lpstr>
      <vt:lpstr>Step 1 Discuss which qualities will make good leaders for China. </vt:lpstr>
      <vt:lpstr>Step 2 Participate in province meetings. </vt:lpstr>
      <vt:lpstr>Step 3 Listen to the Chancellors’ recommendations and the Emperor’s choice. </vt:lpstr>
      <vt:lpstr>Debrief Aristocrats  </vt:lpstr>
      <vt:lpstr>Scholars</vt:lpstr>
      <vt:lpstr>Foreigners </vt:lpstr>
      <vt:lpstr>PowerPoint Presentation</vt:lpstr>
      <vt:lpstr>Debrief Aristocrats  </vt:lpstr>
      <vt:lpstr>Scholars</vt:lpstr>
      <vt:lpstr>Foreigners </vt:lpstr>
      <vt:lpstr>Aristocracy </vt:lpstr>
      <vt:lpstr>Meritocracy </vt:lpstr>
      <vt:lpstr>Government By Foreigners </vt:lpstr>
      <vt:lpstr>Revival of the Civil Service Exam</vt:lpstr>
      <vt:lpstr>What was it like to take a civil service exam in Imperial China? </vt:lpstr>
      <vt:lpstr>PowerPoint Presentation</vt:lpstr>
      <vt:lpstr>In a six word summary…..  What was it like to take a civil service exam?</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Developments in China</dc:title>
  <dc:creator>Plott, Justin</dc:creator>
  <cp:lastModifiedBy>Plott, Justin</cp:lastModifiedBy>
  <cp:revision>39</cp:revision>
  <dcterms:created xsi:type="dcterms:W3CDTF">2019-05-27T11:25:38Z</dcterms:created>
  <dcterms:modified xsi:type="dcterms:W3CDTF">2019-06-10T15:06:14Z</dcterms:modified>
</cp:coreProperties>
</file>