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60" r:id="rId5"/>
    <p:sldId id="261" r:id="rId6"/>
    <p:sldId id="259" r:id="rId7"/>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38" d="100"/>
          <a:sy n="38" d="100"/>
        </p:scale>
        <p:origin x="84" y="22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smtClean="0"/>
              <a:t>Click to edit Master subtitle style</a:t>
            </a:r>
            <a:endParaRPr lang="en-US" dirty="0"/>
          </a:p>
        </p:txBody>
      </p:sp>
      <p:sp>
        <p:nvSpPr>
          <p:cNvPr id="4" name="Date Placeholder 3"/>
          <p:cNvSpPr>
            <a:spLocks noGrp="1"/>
          </p:cNvSpPr>
          <p:nvPr>
            <p:ph type="dt" sz="half" idx="10"/>
          </p:nvPr>
        </p:nvSpPr>
        <p:spPr/>
        <p:txBody>
          <a:bodyPr/>
          <a:lstStyle/>
          <a:p>
            <a:fld id="{47F57EB6-5F1A-4EC4-988A-662C7A547EDE}" type="datetimeFigureOut">
              <a:rPr lang="en-US" smtClean="0"/>
              <a:t>10/27/2018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24674462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F57EB6-5F1A-4EC4-988A-662C7A547EDE}" type="datetimeFigureOut">
              <a:rPr lang="en-US" smtClean="0"/>
              <a:t>10/27/2018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20907274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fld id="{47F57EB6-5F1A-4EC4-988A-662C7A547EDE}" type="datetimeFigureOut">
              <a:rPr lang="en-US" smtClean="0"/>
              <a:t>10/27/2018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2913806798"/>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idx="1"/>
          </p:nvPr>
        </p:nvSpPr>
        <p:spPr/>
        <p:txBody>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fld id="{47F57EB6-5F1A-4EC4-988A-662C7A547EDE}" type="datetimeFigureOut">
              <a:rPr lang="en-US" smtClean="0"/>
              <a:t>10/27/2018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112750965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Edit Master text styles</a:t>
            </a:r>
          </a:p>
        </p:txBody>
      </p:sp>
      <p:sp>
        <p:nvSpPr>
          <p:cNvPr id="4" name="Date Placeholder 3"/>
          <p:cNvSpPr>
            <a:spLocks noGrp="1"/>
          </p:cNvSpPr>
          <p:nvPr>
            <p:ph type="dt" sz="half" idx="10"/>
          </p:nvPr>
        </p:nvSpPr>
        <p:spPr/>
        <p:txBody>
          <a:bodyPr/>
          <a:lstStyle/>
          <a:p>
            <a:fld id="{47F57EB6-5F1A-4EC4-988A-662C7A547EDE}" type="datetimeFigureOut">
              <a:rPr lang="en-US" smtClean="0"/>
              <a:t>10/27/2018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4959361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Date Placeholder 7"/>
          <p:cNvSpPr>
            <a:spLocks noGrp="1"/>
          </p:cNvSpPr>
          <p:nvPr>
            <p:ph type="dt" sz="half" idx="10"/>
          </p:nvPr>
        </p:nvSpPr>
        <p:spPr/>
        <p:txBody>
          <a:bodyPr/>
          <a:lstStyle/>
          <a:p>
            <a:fld id="{47F57EB6-5F1A-4EC4-988A-662C7A547EDE}" type="datetimeFigureOut">
              <a:rPr lang="en-US" smtClean="0"/>
              <a:t>10/27/2018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203692216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smtClean="0"/>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2" name="Date Placeholder 1"/>
          <p:cNvSpPr>
            <a:spLocks noGrp="1"/>
          </p:cNvSpPr>
          <p:nvPr>
            <p:ph type="dt" sz="half" idx="10"/>
          </p:nvPr>
        </p:nvSpPr>
        <p:spPr/>
        <p:txBody>
          <a:bodyPr/>
          <a:lstStyle/>
          <a:p>
            <a:fld id="{47F57EB6-5F1A-4EC4-988A-662C7A547EDE}" type="datetimeFigureOut">
              <a:rPr lang="en-US" smtClean="0"/>
              <a:t>10/27/2018</a:t>
            </a:fld>
            <a:endParaRPr lang="en-US"/>
          </a:p>
        </p:txBody>
      </p:sp>
      <p:sp>
        <p:nvSpPr>
          <p:cNvPr id="11" name="Footer Placeholder 10"/>
          <p:cNvSpPr>
            <a:spLocks noGrp="1"/>
          </p:cNvSpPr>
          <p:nvPr>
            <p:ph type="ftr" sz="quarter" idx="11"/>
          </p:nvPr>
        </p:nvSpPr>
        <p:spPr/>
        <p:txBody>
          <a:bodyPr/>
          <a:lstStyle/>
          <a:p>
            <a:endParaRPr lang="en-US"/>
          </a:p>
        </p:txBody>
      </p:sp>
      <p:sp>
        <p:nvSpPr>
          <p:cNvPr id="12" name="Slide Number Placeholder 11"/>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184944310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smtClean="0"/>
              <a:t>Click to edit Master title style</a:t>
            </a:r>
            <a:endParaRPr lang="en-US" dirty="0"/>
          </a:p>
        </p:txBody>
      </p:sp>
      <p:sp>
        <p:nvSpPr>
          <p:cNvPr id="2" name="Date Placeholder 1"/>
          <p:cNvSpPr>
            <a:spLocks noGrp="1"/>
          </p:cNvSpPr>
          <p:nvPr>
            <p:ph type="dt" sz="half" idx="10"/>
          </p:nvPr>
        </p:nvSpPr>
        <p:spPr/>
        <p:txBody>
          <a:bodyPr/>
          <a:lstStyle/>
          <a:p>
            <a:fld id="{47F57EB6-5F1A-4EC4-988A-662C7A547EDE}" type="datetimeFigureOut">
              <a:rPr lang="en-US" smtClean="0"/>
              <a:t>10/27/2018</a:t>
            </a:fld>
            <a:endParaRPr lang="en-US"/>
          </a:p>
        </p:txBody>
      </p:sp>
      <p:sp>
        <p:nvSpPr>
          <p:cNvPr id="7" name="Footer Placeholder 6"/>
          <p:cNvSpPr>
            <a:spLocks noGrp="1"/>
          </p:cNvSpPr>
          <p:nvPr>
            <p:ph type="ftr" sz="quarter" idx="11"/>
          </p:nvPr>
        </p:nvSpPr>
        <p:spPr/>
        <p:txBody>
          <a:bodyPr/>
          <a:lstStyle/>
          <a:p>
            <a:endParaRPr lang="en-US"/>
          </a:p>
        </p:txBody>
      </p:sp>
      <p:sp>
        <p:nvSpPr>
          <p:cNvPr id="8" name="Slide Number Placeholder 7"/>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19003847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47F57EB6-5F1A-4EC4-988A-662C7A547EDE}" type="datetimeFigureOut">
              <a:rPr lang="en-US" smtClean="0"/>
              <a:t>10/27/2018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41123931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smtClean="0"/>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47F57EB6-5F1A-4EC4-988A-662C7A547EDE}" type="datetimeFigureOut">
              <a:rPr lang="en-US" smtClean="0"/>
              <a:t>10/27/2018</a:t>
            </a:fld>
            <a:endParaRPr lang="en-US"/>
          </a:p>
        </p:txBody>
      </p:sp>
      <p:sp>
        <p:nvSpPr>
          <p:cNvPr id="9" name="Footer Placeholder 8"/>
          <p:cNvSpPr>
            <a:spLocks noGrp="1"/>
          </p:cNvSpPr>
          <p:nvPr>
            <p:ph type="ftr" sz="quarter" idx="11"/>
          </p:nvPr>
        </p:nvSpPr>
        <p:spPr/>
        <p:txBody>
          <a:bodyPr/>
          <a:lstStyle/>
          <a:p>
            <a:endParaRPr lang="en-US"/>
          </a:p>
        </p:txBody>
      </p:sp>
      <p:sp>
        <p:nvSpPr>
          <p:cNvPr id="10" name="Slide Number Placeholder 9"/>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74869032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smtClean="0"/>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Edit Master text styles</a:t>
            </a:r>
          </a:p>
        </p:txBody>
      </p:sp>
      <p:sp>
        <p:nvSpPr>
          <p:cNvPr id="8" name="Date Placeholder 7"/>
          <p:cNvSpPr>
            <a:spLocks noGrp="1"/>
          </p:cNvSpPr>
          <p:nvPr>
            <p:ph type="dt" sz="half" idx="10"/>
          </p:nvPr>
        </p:nvSpPr>
        <p:spPr/>
        <p:txBody>
          <a:bodyPr/>
          <a:lstStyle/>
          <a:p>
            <a:fld id="{47F57EB6-5F1A-4EC4-988A-662C7A547EDE}" type="datetimeFigureOut">
              <a:rPr lang="en-US" smtClean="0"/>
              <a:t>10/27/2018</a:t>
            </a:fld>
            <a:endParaRPr lang="en-US"/>
          </a:p>
        </p:txBody>
      </p:sp>
      <p:sp>
        <p:nvSpPr>
          <p:cNvPr id="9" name="Footer Placeholder 8"/>
          <p:cNvSpPr>
            <a:spLocks noGrp="1"/>
          </p:cNvSpPr>
          <p:nvPr>
            <p:ph type="ftr" sz="quarter" idx="11"/>
          </p:nvPr>
        </p:nvSpPr>
        <p:spPr>
          <a:xfrm>
            <a:off x="3499101" y="6356350"/>
            <a:ext cx="5911517" cy="365125"/>
          </a:xfrm>
        </p:spPr>
        <p:txBody>
          <a:bodyPr/>
          <a:lstStyle/>
          <a:p>
            <a:endParaRPr lang="en-US"/>
          </a:p>
        </p:txBody>
      </p:sp>
      <p:sp>
        <p:nvSpPr>
          <p:cNvPr id="10" name="Slide Number Placeholder 9"/>
          <p:cNvSpPr>
            <a:spLocks noGrp="1"/>
          </p:cNvSpPr>
          <p:nvPr>
            <p:ph type="sldNum" sz="quarter" idx="12"/>
          </p:nvPr>
        </p:nvSpPr>
        <p:spPr/>
        <p:txBody>
          <a:bodyPr/>
          <a:lstStyle/>
          <a:p>
            <a:fld id="{718C5BC0-4201-4753-856B-5A3CD27AB0DD}" type="slidenum">
              <a:rPr lang="en-US" smtClean="0"/>
              <a:t>‹#›</a:t>
            </a:fld>
            <a:endParaRPr lang="en-US"/>
          </a:p>
        </p:txBody>
      </p:sp>
    </p:spTree>
    <p:extLst>
      <p:ext uri="{BB962C8B-B14F-4D97-AF65-F5344CB8AC3E}">
        <p14:creationId xmlns:p14="http://schemas.microsoft.com/office/powerpoint/2010/main" val="242604339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smtClean="0"/>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smtClean="0"/>
              <a:t>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47F57EB6-5F1A-4EC4-988A-662C7A547EDE}" type="datetimeFigureOut">
              <a:rPr lang="en-US" smtClean="0"/>
              <a:t>10/27/2018</a:t>
            </a:fld>
            <a:endParaRPr lang="en-US"/>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718C5BC0-4201-4753-856B-5A3CD27AB0DD}" type="slidenum">
              <a:rPr lang="en-US" smtClean="0"/>
              <a:t>‹#›</a:t>
            </a:fld>
            <a:endParaRPr lang="en-US"/>
          </a:p>
        </p:txBody>
      </p:sp>
    </p:spTree>
    <p:extLst>
      <p:ext uri="{BB962C8B-B14F-4D97-AF65-F5344CB8AC3E}">
        <p14:creationId xmlns:p14="http://schemas.microsoft.com/office/powerpoint/2010/main" val="945646704"/>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9848" y="1298448"/>
            <a:ext cx="4181421" cy="3255264"/>
          </a:xfrm>
        </p:spPr>
        <p:txBody>
          <a:bodyPr/>
          <a:lstStyle/>
          <a:p>
            <a:r>
              <a:rPr lang="en-US" dirty="0" smtClean="0"/>
              <a:t>The Schism of 1054</a:t>
            </a:r>
            <a:endParaRPr lang="en-US" dirty="0"/>
          </a:p>
        </p:txBody>
      </p:sp>
      <p:sp>
        <p:nvSpPr>
          <p:cNvPr id="3" name="Subtitle 2"/>
          <p:cNvSpPr>
            <a:spLocks noGrp="1"/>
          </p:cNvSpPr>
          <p:nvPr>
            <p:ph type="subTitle" idx="1"/>
          </p:nvPr>
        </p:nvSpPr>
        <p:spPr/>
        <p:txBody>
          <a:bodyPr/>
          <a:lstStyle/>
          <a:p>
            <a:endParaRPr lang="en-US"/>
          </a:p>
        </p:txBody>
      </p:sp>
      <p:pic>
        <p:nvPicPr>
          <p:cNvPr id="4" name="Picture 3"/>
          <p:cNvPicPr>
            <a:picLocks noChangeAspect="1"/>
          </p:cNvPicPr>
          <p:nvPr/>
        </p:nvPicPr>
        <p:blipFill>
          <a:blip r:embed="rId2"/>
          <a:stretch>
            <a:fillRect/>
          </a:stretch>
        </p:blipFill>
        <p:spPr>
          <a:xfrm>
            <a:off x="4992746" y="1145720"/>
            <a:ext cx="7188926" cy="4941570"/>
          </a:xfrm>
          <a:prstGeom prst="rect">
            <a:avLst/>
          </a:prstGeom>
        </p:spPr>
      </p:pic>
    </p:spTree>
    <p:extLst>
      <p:ext uri="{BB962C8B-B14F-4D97-AF65-F5344CB8AC3E}">
        <p14:creationId xmlns:p14="http://schemas.microsoft.com/office/powerpoint/2010/main" val="2082443732"/>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Warm up</a:t>
            </a:r>
            <a:endParaRPr lang="en-US" dirty="0"/>
          </a:p>
        </p:txBody>
      </p:sp>
      <p:sp>
        <p:nvSpPr>
          <p:cNvPr id="3" name="Content Placeholder 2"/>
          <p:cNvSpPr>
            <a:spLocks noGrp="1"/>
          </p:cNvSpPr>
          <p:nvPr>
            <p:ph idx="1"/>
          </p:nvPr>
        </p:nvSpPr>
        <p:spPr/>
        <p:txBody>
          <a:bodyPr>
            <a:normAutofit/>
          </a:bodyPr>
          <a:lstStyle/>
          <a:p>
            <a:r>
              <a:rPr lang="en-US" sz="2800" dirty="0" smtClean="0"/>
              <a:t>“You shall not make for yourself a graven image, or any likeness of anything that is in heaven above, or that is in the earth beneath…You shall not bow down to them or </a:t>
            </a:r>
            <a:r>
              <a:rPr lang="en-US" sz="2800" smtClean="0"/>
              <a:t>serve them.”</a:t>
            </a:r>
            <a:endParaRPr lang="en-US" sz="2800" dirty="0" smtClean="0"/>
          </a:p>
          <a:p>
            <a:endParaRPr lang="en-US" sz="2800" dirty="0"/>
          </a:p>
          <a:p>
            <a:r>
              <a:rPr lang="en-US" sz="2800" dirty="0" smtClean="0"/>
              <a:t>This is one of the Ten Commandments found in the biblical book known as Exodus. This passage created a conflict that led to the creation of two branches of Christianity. </a:t>
            </a:r>
          </a:p>
        </p:txBody>
      </p:sp>
    </p:spTree>
    <p:extLst>
      <p:ext uri="{BB962C8B-B14F-4D97-AF65-F5344CB8AC3E}">
        <p14:creationId xmlns:p14="http://schemas.microsoft.com/office/powerpoint/2010/main" val="220404875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Objective</a:t>
            </a:r>
            <a:endParaRPr lang="en-US" dirty="0"/>
          </a:p>
        </p:txBody>
      </p:sp>
      <p:sp>
        <p:nvSpPr>
          <p:cNvPr id="3" name="Content Placeholder 2"/>
          <p:cNvSpPr>
            <a:spLocks noGrp="1"/>
          </p:cNvSpPr>
          <p:nvPr>
            <p:ph idx="1"/>
          </p:nvPr>
        </p:nvSpPr>
        <p:spPr/>
        <p:txBody>
          <a:bodyPr>
            <a:normAutofit/>
          </a:bodyPr>
          <a:lstStyle/>
          <a:p>
            <a:r>
              <a:rPr lang="en-US" sz="3200" dirty="0" smtClean="0"/>
              <a:t>Historians will be able to describe the events that led to the splitting of the Christian church through readings, class discussion, and a drawing activity. </a:t>
            </a:r>
            <a:endParaRPr lang="en-US" sz="3200" dirty="0"/>
          </a:p>
        </p:txBody>
      </p:sp>
    </p:spTree>
    <p:extLst>
      <p:ext uri="{BB962C8B-B14F-4D97-AF65-F5344CB8AC3E}">
        <p14:creationId xmlns:p14="http://schemas.microsoft.com/office/powerpoint/2010/main" val="176472378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Different Perspectives</a:t>
            </a:r>
            <a:endParaRPr lang="en-US" dirty="0"/>
          </a:p>
        </p:txBody>
      </p:sp>
      <p:sp>
        <p:nvSpPr>
          <p:cNvPr id="3" name="Content Placeholder 2"/>
          <p:cNvSpPr>
            <a:spLocks noGrp="1"/>
          </p:cNvSpPr>
          <p:nvPr>
            <p:ph sz="half" idx="1"/>
          </p:nvPr>
        </p:nvSpPr>
        <p:spPr>
          <a:xfrm>
            <a:off x="3540035" y="692331"/>
            <a:ext cx="3474720" cy="3154680"/>
          </a:xfrm>
        </p:spPr>
        <p:txBody>
          <a:bodyPr/>
          <a:lstStyle/>
          <a:p>
            <a:r>
              <a:rPr lang="en-US" dirty="0" smtClean="0"/>
              <a:t>Half of the class will read the text from the viewpoint of Pope Gregory III and complete his side of the chart.</a:t>
            </a:r>
          </a:p>
          <a:p>
            <a:endParaRPr lang="en-US" dirty="0"/>
          </a:p>
        </p:txBody>
      </p:sp>
      <p:sp>
        <p:nvSpPr>
          <p:cNvPr id="5" name="Content Placeholder 4"/>
          <p:cNvSpPr>
            <a:spLocks noGrp="1"/>
          </p:cNvSpPr>
          <p:nvPr>
            <p:ph sz="half" idx="2"/>
          </p:nvPr>
        </p:nvSpPr>
        <p:spPr>
          <a:xfrm>
            <a:off x="7961811" y="1123837"/>
            <a:ext cx="3474720" cy="3259183"/>
          </a:xfrm>
        </p:spPr>
        <p:txBody>
          <a:bodyPr/>
          <a:lstStyle/>
          <a:p>
            <a:r>
              <a:rPr lang="en-US" dirty="0" smtClean="0"/>
              <a:t>Half of the class will read the text from the viewpoint of Byzantine emperor Leo III and complete his side of the chart. </a:t>
            </a:r>
          </a:p>
          <a:p>
            <a:endParaRPr lang="en-US" dirty="0"/>
          </a:p>
        </p:txBody>
      </p:sp>
      <p:pic>
        <p:nvPicPr>
          <p:cNvPr id="4" name="Picture 3"/>
          <p:cNvPicPr>
            <a:picLocks noChangeAspect="1"/>
          </p:cNvPicPr>
          <p:nvPr/>
        </p:nvPicPr>
        <p:blipFill>
          <a:blip r:embed="rId2"/>
          <a:stretch>
            <a:fillRect/>
          </a:stretch>
        </p:blipFill>
        <p:spPr>
          <a:xfrm>
            <a:off x="8367168" y="3424428"/>
            <a:ext cx="2664006" cy="3220085"/>
          </a:xfrm>
          <a:prstGeom prst="rect">
            <a:avLst/>
          </a:prstGeom>
        </p:spPr>
      </p:pic>
      <p:pic>
        <p:nvPicPr>
          <p:cNvPr id="6" name="Picture 5"/>
          <p:cNvPicPr>
            <a:picLocks noChangeAspect="1"/>
          </p:cNvPicPr>
          <p:nvPr/>
        </p:nvPicPr>
        <p:blipFill>
          <a:blip r:embed="rId3"/>
          <a:stretch>
            <a:fillRect/>
          </a:stretch>
        </p:blipFill>
        <p:spPr>
          <a:xfrm>
            <a:off x="3841501" y="3173115"/>
            <a:ext cx="2871788" cy="2816205"/>
          </a:xfrm>
          <a:prstGeom prst="rect">
            <a:avLst/>
          </a:prstGeom>
        </p:spPr>
      </p:pic>
    </p:spTree>
    <p:extLst>
      <p:ext uri="{BB962C8B-B14F-4D97-AF65-F5344CB8AC3E}">
        <p14:creationId xmlns:p14="http://schemas.microsoft.com/office/powerpoint/2010/main" val="1300411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p:cNvSpPr>
            <a:spLocks noGrp="1"/>
          </p:cNvSpPr>
          <p:nvPr>
            <p:ph type="title"/>
          </p:nvPr>
        </p:nvSpPr>
        <p:spPr/>
        <p:txBody>
          <a:bodyPr/>
          <a:lstStyle/>
          <a:p>
            <a:r>
              <a:rPr lang="en-US" dirty="0" smtClean="0"/>
              <a:t>Read the article and complete the chart below.</a:t>
            </a:r>
            <a:endParaRPr lang="en-US" dirty="0"/>
          </a:p>
        </p:txBody>
      </p:sp>
      <p:pic>
        <p:nvPicPr>
          <p:cNvPr id="7" name="Content Placeholder 6"/>
          <p:cNvPicPr>
            <a:picLocks noGrp="1" noChangeAspect="1"/>
          </p:cNvPicPr>
          <p:nvPr>
            <p:ph idx="1"/>
          </p:nvPr>
        </p:nvPicPr>
        <p:blipFill>
          <a:blip r:embed="rId2"/>
          <a:stretch>
            <a:fillRect/>
          </a:stretch>
        </p:blipFill>
        <p:spPr>
          <a:xfrm>
            <a:off x="2997201" y="296503"/>
            <a:ext cx="9194800" cy="6182673"/>
          </a:xfrm>
          <a:prstGeom prst="rect">
            <a:avLst/>
          </a:prstGeom>
        </p:spPr>
      </p:pic>
      <p:sp>
        <p:nvSpPr>
          <p:cNvPr id="2" name="TextBox 1"/>
          <p:cNvSpPr txBox="1"/>
          <p:nvPr/>
        </p:nvSpPr>
        <p:spPr>
          <a:xfrm>
            <a:off x="4445000" y="1371600"/>
            <a:ext cx="1549400" cy="1200329"/>
          </a:xfrm>
          <a:prstGeom prst="rect">
            <a:avLst/>
          </a:prstGeom>
          <a:noFill/>
        </p:spPr>
        <p:txBody>
          <a:bodyPr wrap="square" rtlCol="0">
            <a:spAutoFit/>
          </a:bodyPr>
          <a:lstStyle/>
          <a:p>
            <a:r>
              <a:rPr lang="en-US" dirty="0" smtClean="0"/>
              <a:t>Emperor Leo III</a:t>
            </a:r>
            <a:endParaRPr lang="en-US" dirty="0"/>
          </a:p>
          <a:p>
            <a:r>
              <a:rPr lang="en-US" dirty="0" smtClean="0"/>
              <a:t>Pope Gregory III</a:t>
            </a:r>
            <a:endParaRPr lang="en-US" dirty="0"/>
          </a:p>
        </p:txBody>
      </p:sp>
      <p:sp>
        <p:nvSpPr>
          <p:cNvPr id="3" name="TextBox 2"/>
          <p:cNvSpPr txBox="1"/>
          <p:nvPr/>
        </p:nvSpPr>
        <p:spPr>
          <a:xfrm>
            <a:off x="5994400" y="1371600"/>
            <a:ext cx="3175000" cy="1077218"/>
          </a:xfrm>
          <a:prstGeom prst="rect">
            <a:avLst/>
          </a:prstGeom>
          <a:noFill/>
        </p:spPr>
        <p:txBody>
          <a:bodyPr wrap="square" rtlCol="0">
            <a:spAutoFit/>
          </a:bodyPr>
          <a:lstStyle/>
          <a:p>
            <a:r>
              <a:rPr lang="en-US" sz="1600" dirty="0" smtClean="0"/>
              <a:t>Leo banned all use of religious images or </a:t>
            </a:r>
            <a:r>
              <a:rPr lang="en-US" sz="1600" dirty="0" smtClean="0"/>
              <a:t>icons</a:t>
            </a:r>
            <a:r>
              <a:rPr lang="en-US" sz="1600" dirty="0"/>
              <a:t> </a:t>
            </a:r>
            <a:r>
              <a:rPr lang="en-US" sz="1600" dirty="0" smtClean="0"/>
              <a:t>fearing that people were worshipping religious icons as gods themselves. </a:t>
            </a:r>
            <a:endParaRPr lang="en-US" sz="1600" dirty="0"/>
          </a:p>
        </p:txBody>
      </p:sp>
      <p:sp>
        <p:nvSpPr>
          <p:cNvPr id="4" name="TextBox 3"/>
          <p:cNvSpPr txBox="1"/>
          <p:nvPr/>
        </p:nvSpPr>
        <p:spPr>
          <a:xfrm>
            <a:off x="9169400" y="1371600"/>
            <a:ext cx="2844800" cy="1384995"/>
          </a:xfrm>
          <a:prstGeom prst="rect">
            <a:avLst/>
          </a:prstGeom>
          <a:noFill/>
        </p:spPr>
        <p:txBody>
          <a:bodyPr wrap="square" rtlCol="0">
            <a:spAutoFit/>
          </a:bodyPr>
          <a:lstStyle/>
          <a:p>
            <a:r>
              <a:rPr lang="en-US" sz="1400" dirty="0" smtClean="0"/>
              <a:t>Emperor Leo orders a policy of iconoclasm in which much religious art is destroyed. This angers the pope and </a:t>
            </a:r>
            <a:r>
              <a:rPr lang="en-US" sz="1400" dirty="0" smtClean="0"/>
              <a:t>many Christians who use icons in religious ceremonies. The Byzantines eventually allow icons. </a:t>
            </a:r>
            <a:endParaRPr lang="en-US" sz="1400" dirty="0"/>
          </a:p>
        </p:txBody>
      </p:sp>
      <p:sp>
        <p:nvSpPr>
          <p:cNvPr id="6" name="TextBox 5"/>
          <p:cNvSpPr txBox="1"/>
          <p:nvPr/>
        </p:nvSpPr>
        <p:spPr>
          <a:xfrm>
            <a:off x="4395283" y="2756595"/>
            <a:ext cx="1549400" cy="1477328"/>
          </a:xfrm>
          <a:prstGeom prst="rect">
            <a:avLst/>
          </a:prstGeom>
          <a:noFill/>
        </p:spPr>
        <p:txBody>
          <a:bodyPr wrap="square" rtlCol="0">
            <a:spAutoFit/>
          </a:bodyPr>
          <a:lstStyle/>
          <a:p>
            <a:r>
              <a:rPr lang="en-US" dirty="0" smtClean="0"/>
              <a:t>Empress Irene</a:t>
            </a:r>
          </a:p>
          <a:p>
            <a:endParaRPr lang="en-US" dirty="0"/>
          </a:p>
          <a:p>
            <a:r>
              <a:rPr lang="en-US" dirty="0" smtClean="0"/>
              <a:t>Pope Leo III</a:t>
            </a:r>
          </a:p>
          <a:p>
            <a:endParaRPr lang="en-US" dirty="0"/>
          </a:p>
          <a:p>
            <a:r>
              <a:rPr lang="en-US" dirty="0" smtClean="0"/>
              <a:t>Charlemagne </a:t>
            </a:r>
            <a:endParaRPr lang="en-US" dirty="0"/>
          </a:p>
        </p:txBody>
      </p:sp>
      <p:sp>
        <p:nvSpPr>
          <p:cNvPr id="8" name="TextBox 7"/>
          <p:cNvSpPr txBox="1"/>
          <p:nvPr/>
        </p:nvSpPr>
        <p:spPr>
          <a:xfrm>
            <a:off x="5994400" y="2756595"/>
            <a:ext cx="3175000" cy="1754326"/>
          </a:xfrm>
          <a:prstGeom prst="rect">
            <a:avLst/>
          </a:prstGeom>
          <a:noFill/>
        </p:spPr>
        <p:txBody>
          <a:bodyPr wrap="square" rtlCol="0">
            <a:spAutoFit/>
          </a:bodyPr>
          <a:lstStyle/>
          <a:p>
            <a:r>
              <a:rPr lang="en-US" dirty="0" smtClean="0"/>
              <a:t>Pope Leo refuses to recognize Empress Irene as the  protector of Christianity because she is a woman. Instead he crowns Charlemagne as Holy Roman Emperor to protect Christianity. </a:t>
            </a:r>
            <a:endParaRPr lang="en-US" dirty="0"/>
          </a:p>
        </p:txBody>
      </p:sp>
      <p:sp>
        <p:nvSpPr>
          <p:cNvPr id="9" name="TextBox 8"/>
          <p:cNvSpPr txBox="1"/>
          <p:nvPr/>
        </p:nvSpPr>
        <p:spPr>
          <a:xfrm>
            <a:off x="9169400" y="2756595"/>
            <a:ext cx="2844800" cy="1815882"/>
          </a:xfrm>
          <a:prstGeom prst="rect">
            <a:avLst/>
          </a:prstGeom>
          <a:noFill/>
        </p:spPr>
        <p:txBody>
          <a:bodyPr wrap="square" rtlCol="0">
            <a:spAutoFit/>
          </a:bodyPr>
          <a:lstStyle/>
          <a:p>
            <a:r>
              <a:rPr lang="en-US" sz="1400" dirty="0" smtClean="0"/>
              <a:t>This action outrages the Byzantines who believe that Byzantine emperors are the only rightful rulers of the remains of the Roman Empire. The Byzantine Empire came out the Roman Empire, thus Byzantines refer to themselves as Romans, Charlemagne did not. </a:t>
            </a:r>
            <a:endParaRPr lang="en-US" sz="1400" dirty="0"/>
          </a:p>
        </p:txBody>
      </p:sp>
      <p:sp>
        <p:nvSpPr>
          <p:cNvPr id="10" name="TextBox 9"/>
          <p:cNvSpPr txBox="1"/>
          <p:nvPr/>
        </p:nvSpPr>
        <p:spPr>
          <a:xfrm>
            <a:off x="4445000" y="4572477"/>
            <a:ext cx="1499683" cy="1200329"/>
          </a:xfrm>
          <a:prstGeom prst="rect">
            <a:avLst/>
          </a:prstGeom>
          <a:noFill/>
        </p:spPr>
        <p:txBody>
          <a:bodyPr wrap="square" rtlCol="0">
            <a:spAutoFit/>
          </a:bodyPr>
          <a:lstStyle/>
          <a:p>
            <a:r>
              <a:rPr lang="en-US" dirty="0" smtClean="0"/>
              <a:t>Patriarch </a:t>
            </a:r>
            <a:r>
              <a:rPr lang="en-US" dirty="0" err="1" smtClean="0"/>
              <a:t>Cerularuius</a:t>
            </a:r>
            <a:endParaRPr lang="en-US" dirty="0" smtClean="0"/>
          </a:p>
          <a:p>
            <a:endParaRPr lang="en-US" dirty="0"/>
          </a:p>
          <a:p>
            <a:r>
              <a:rPr lang="en-US" dirty="0" smtClean="0"/>
              <a:t>Pope Leo IX</a:t>
            </a:r>
            <a:endParaRPr lang="en-US" dirty="0"/>
          </a:p>
        </p:txBody>
      </p:sp>
      <p:sp>
        <p:nvSpPr>
          <p:cNvPr id="11" name="TextBox 10"/>
          <p:cNvSpPr txBox="1"/>
          <p:nvPr/>
        </p:nvSpPr>
        <p:spPr>
          <a:xfrm>
            <a:off x="9169400" y="4554419"/>
            <a:ext cx="3022600" cy="2308324"/>
          </a:xfrm>
          <a:prstGeom prst="rect">
            <a:avLst/>
          </a:prstGeom>
          <a:noFill/>
        </p:spPr>
        <p:txBody>
          <a:bodyPr wrap="square" rtlCol="0">
            <a:spAutoFit/>
          </a:bodyPr>
          <a:lstStyle/>
          <a:p>
            <a:r>
              <a:rPr lang="en-US" dirty="0" smtClean="0"/>
              <a:t>The mutual excommunications result in a final split or schism between the Roman Catholic Church, and the Eastern Orthodox Church. They are friendlier now but remain </a:t>
            </a:r>
            <a:r>
              <a:rPr lang="en-US" smtClean="0"/>
              <a:t>separate institutions. </a:t>
            </a:r>
            <a:endParaRPr lang="en-US" dirty="0"/>
          </a:p>
        </p:txBody>
      </p:sp>
      <p:sp>
        <p:nvSpPr>
          <p:cNvPr id="12" name="TextBox 11"/>
          <p:cNvSpPr txBox="1"/>
          <p:nvPr/>
        </p:nvSpPr>
        <p:spPr>
          <a:xfrm>
            <a:off x="5994399" y="4478721"/>
            <a:ext cx="3125284" cy="2308324"/>
          </a:xfrm>
          <a:prstGeom prst="rect">
            <a:avLst/>
          </a:prstGeom>
          <a:noFill/>
        </p:spPr>
        <p:txBody>
          <a:bodyPr wrap="square" rtlCol="0">
            <a:spAutoFit/>
          </a:bodyPr>
          <a:lstStyle/>
          <a:p>
            <a:r>
              <a:rPr lang="en-US" dirty="0" err="1" smtClean="0"/>
              <a:t>Cerularius</a:t>
            </a:r>
            <a:r>
              <a:rPr lang="en-US" dirty="0" smtClean="0"/>
              <a:t>/Byzantines close all churches within the Empire that worshipped with western ceremonies. The Pope excommunicates (bans from the church) the Byzantines who in return excommunicate the Pope. </a:t>
            </a:r>
            <a:endParaRPr lang="en-US" dirty="0"/>
          </a:p>
        </p:txBody>
      </p:sp>
    </p:spTree>
    <p:extLst>
      <p:ext uri="{BB962C8B-B14F-4D97-AF65-F5344CB8AC3E}">
        <p14:creationId xmlns:p14="http://schemas.microsoft.com/office/powerpoint/2010/main" val="2310990393"/>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Quick Draw</a:t>
            </a:r>
            <a:endParaRPr lang="en-US" dirty="0"/>
          </a:p>
        </p:txBody>
      </p:sp>
      <p:sp>
        <p:nvSpPr>
          <p:cNvPr id="3" name="Content Placeholder 2"/>
          <p:cNvSpPr>
            <a:spLocks noGrp="1"/>
          </p:cNvSpPr>
          <p:nvPr>
            <p:ph idx="1"/>
          </p:nvPr>
        </p:nvSpPr>
        <p:spPr/>
        <p:txBody>
          <a:bodyPr>
            <a:normAutofit/>
          </a:bodyPr>
          <a:lstStyle/>
          <a:p>
            <a:r>
              <a:rPr lang="en-US" sz="3600" dirty="0" smtClean="0"/>
              <a:t>On a sheet of loose leaf paper, draw an image/cartoon which represents what the Schism of 1054 was. </a:t>
            </a:r>
          </a:p>
          <a:p>
            <a:endParaRPr lang="en-US" sz="3600" dirty="0"/>
          </a:p>
          <a:p>
            <a:r>
              <a:rPr lang="en-US" sz="3600" dirty="0" smtClean="0"/>
              <a:t>On the back explain what is in your cartoon and what your drawings represent. </a:t>
            </a:r>
            <a:endParaRPr lang="en-US" sz="3600" dirty="0"/>
          </a:p>
        </p:txBody>
      </p:sp>
    </p:spTree>
    <p:extLst>
      <p:ext uri="{BB962C8B-B14F-4D97-AF65-F5344CB8AC3E}">
        <p14:creationId xmlns:p14="http://schemas.microsoft.com/office/powerpoint/2010/main" val="777061933"/>
      </p:ext>
    </p:extLst>
  </p:cSld>
  <p:clrMapOvr>
    <a:masterClrMapping/>
  </p:clrMapOvr>
  <p:timing>
    <p:tnLst>
      <p:par>
        <p:cTn id="1" dur="indefinite" restart="never" nodeType="tmRoot"/>
      </p:par>
    </p:tnLst>
  </p:timing>
</p:sld>
</file>

<file path=ppt/theme/theme1.xml><?xml version="1.0" encoding="utf-8"?>
<a:theme xmlns:a="http://schemas.openxmlformats.org/drawingml/2006/main" name="Frame">
  <a:themeElements>
    <a:clrScheme name="Frame">
      <a:dk1>
        <a:srgbClr val="000000"/>
      </a:dk1>
      <a:lt1>
        <a:srgbClr val="FFFFFF"/>
      </a:lt1>
      <a:dk2>
        <a:srgbClr val="545454"/>
      </a:dk2>
      <a:lt2>
        <a:srgbClr val="BFBFBF"/>
      </a:lt2>
      <a:accent1>
        <a:srgbClr val="40BAD2"/>
      </a:accent1>
      <a:accent2>
        <a:srgbClr val="FAB900"/>
      </a:accent2>
      <a:accent3>
        <a:srgbClr val="90BB23"/>
      </a:accent3>
      <a:accent4>
        <a:srgbClr val="EE7008"/>
      </a:accent4>
      <a:accent5>
        <a:srgbClr val="1AB39F"/>
      </a:accent5>
      <a:accent6>
        <a:srgbClr val="D5393D"/>
      </a:accent6>
      <a:hlink>
        <a:srgbClr val="90BB23"/>
      </a:hlink>
      <a:folHlink>
        <a:srgbClr val="EE7008"/>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629A0216-3BBD-45C0-B63F-2683BEA18F60}"/>
    </a:ext>
  </a:extLst>
</a:theme>
</file>

<file path=docProps/app.xml><?xml version="1.0" encoding="utf-8"?>
<Properties xmlns="http://schemas.openxmlformats.org/officeDocument/2006/extended-properties" xmlns:vt="http://schemas.openxmlformats.org/officeDocument/2006/docPropsVTypes">
  <Template>TM03457475[[fn=Frame]]</Template>
  <TotalTime>668</TotalTime>
  <Words>409</Words>
  <Application>Microsoft Office PowerPoint</Application>
  <PresentationFormat>Widescreen</PresentationFormat>
  <Paragraphs>31</Paragraphs>
  <Slides>6</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6</vt:i4>
      </vt:variant>
    </vt:vector>
  </HeadingPairs>
  <TitlesOfParts>
    <vt:vector size="9" baseType="lpstr">
      <vt:lpstr>Corbel</vt:lpstr>
      <vt:lpstr>Wingdings 2</vt:lpstr>
      <vt:lpstr>Frame</vt:lpstr>
      <vt:lpstr>The Schism of 1054</vt:lpstr>
      <vt:lpstr>Warm up</vt:lpstr>
      <vt:lpstr>Objective</vt:lpstr>
      <vt:lpstr>Different Perspectives</vt:lpstr>
      <vt:lpstr>Read the article and complete the chart below.</vt:lpstr>
      <vt:lpstr>Quick Draw</vt:lpstr>
    </vt:vector>
  </TitlesOfParts>
  <Company>CCPS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Schism of 1054</dc:title>
  <dc:creator>Plott, Justin</dc:creator>
  <cp:lastModifiedBy>Plott, Justin</cp:lastModifiedBy>
  <cp:revision>11</cp:revision>
  <dcterms:created xsi:type="dcterms:W3CDTF">2018-10-23T00:38:46Z</dcterms:created>
  <dcterms:modified xsi:type="dcterms:W3CDTF">2018-10-27T15:24:57Z</dcterms:modified>
</cp:coreProperties>
</file>