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83FFFB-D8E3-4ABA-B232-1428205F3A3E}"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F93B7-B96D-4383-8DF1-9730180C272E}" type="slidenum">
              <a:rPr lang="en-US" smtClean="0"/>
              <a:t>‹#›</a:t>
            </a:fld>
            <a:endParaRPr lang="en-US"/>
          </a:p>
        </p:txBody>
      </p:sp>
    </p:spTree>
    <p:extLst>
      <p:ext uri="{BB962C8B-B14F-4D97-AF65-F5344CB8AC3E}">
        <p14:creationId xmlns:p14="http://schemas.microsoft.com/office/powerpoint/2010/main" val="183824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83FFFB-D8E3-4ABA-B232-1428205F3A3E}"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F93B7-B96D-4383-8DF1-9730180C272E}" type="slidenum">
              <a:rPr lang="en-US" smtClean="0"/>
              <a:t>‹#›</a:t>
            </a:fld>
            <a:endParaRPr lang="en-US"/>
          </a:p>
        </p:txBody>
      </p:sp>
    </p:spTree>
    <p:extLst>
      <p:ext uri="{BB962C8B-B14F-4D97-AF65-F5344CB8AC3E}">
        <p14:creationId xmlns:p14="http://schemas.microsoft.com/office/powerpoint/2010/main" val="202775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83FFFB-D8E3-4ABA-B232-1428205F3A3E}"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F93B7-B96D-4383-8DF1-9730180C272E}" type="slidenum">
              <a:rPr lang="en-US" smtClean="0"/>
              <a:t>‹#›</a:t>
            </a:fld>
            <a:endParaRPr lang="en-US"/>
          </a:p>
        </p:txBody>
      </p:sp>
    </p:spTree>
    <p:extLst>
      <p:ext uri="{BB962C8B-B14F-4D97-AF65-F5344CB8AC3E}">
        <p14:creationId xmlns:p14="http://schemas.microsoft.com/office/powerpoint/2010/main" val="200275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83FFFB-D8E3-4ABA-B232-1428205F3A3E}"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F93B7-B96D-4383-8DF1-9730180C272E}" type="slidenum">
              <a:rPr lang="en-US" smtClean="0"/>
              <a:t>‹#›</a:t>
            </a:fld>
            <a:endParaRPr lang="en-US"/>
          </a:p>
        </p:txBody>
      </p:sp>
    </p:spTree>
    <p:extLst>
      <p:ext uri="{BB962C8B-B14F-4D97-AF65-F5344CB8AC3E}">
        <p14:creationId xmlns:p14="http://schemas.microsoft.com/office/powerpoint/2010/main" val="2306820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83FFFB-D8E3-4ABA-B232-1428205F3A3E}"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F93B7-B96D-4383-8DF1-9730180C272E}" type="slidenum">
              <a:rPr lang="en-US" smtClean="0"/>
              <a:t>‹#›</a:t>
            </a:fld>
            <a:endParaRPr lang="en-US"/>
          </a:p>
        </p:txBody>
      </p:sp>
    </p:spTree>
    <p:extLst>
      <p:ext uri="{BB962C8B-B14F-4D97-AF65-F5344CB8AC3E}">
        <p14:creationId xmlns:p14="http://schemas.microsoft.com/office/powerpoint/2010/main" val="3270821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83FFFB-D8E3-4ABA-B232-1428205F3A3E}"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F93B7-B96D-4383-8DF1-9730180C272E}" type="slidenum">
              <a:rPr lang="en-US" smtClean="0"/>
              <a:t>‹#›</a:t>
            </a:fld>
            <a:endParaRPr lang="en-US"/>
          </a:p>
        </p:txBody>
      </p:sp>
    </p:spTree>
    <p:extLst>
      <p:ext uri="{BB962C8B-B14F-4D97-AF65-F5344CB8AC3E}">
        <p14:creationId xmlns:p14="http://schemas.microsoft.com/office/powerpoint/2010/main" val="4020185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83FFFB-D8E3-4ABA-B232-1428205F3A3E}" type="datetimeFigureOut">
              <a:rPr lang="en-US" smtClean="0"/>
              <a:t>9/27/2018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9F93B7-B96D-4383-8DF1-9730180C272E}" type="slidenum">
              <a:rPr lang="en-US" smtClean="0"/>
              <a:t>‹#›</a:t>
            </a:fld>
            <a:endParaRPr lang="en-US"/>
          </a:p>
        </p:txBody>
      </p:sp>
    </p:spTree>
    <p:extLst>
      <p:ext uri="{BB962C8B-B14F-4D97-AF65-F5344CB8AC3E}">
        <p14:creationId xmlns:p14="http://schemas.microsoft.com/office/powerpoint/2010/main" val="591768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83FFFB-D8E3-4ABA-B232-1428205F3A3E}" type="datetimeFigureOut">
              <a:rPr lang="en-US" smtClean="0"/>
              <a:t>9/27/2018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9F93B7-B96D-4383-8DF1-9730180C272E}" type="slidenum">
              <a:rPr lang="en-US" smtClean="0"/>
              <a:t>‹#›</a:t>
            </a:fld>
            <a:endParaRPr lang="en-US"/>
          </a:p>
        </p:txBody>
      </p:sp>
    </p:spTree>
    <p:extLst>
      <p:ext uri="{BB962C8B-B14F-4D97-AF65-F5344CB8AC3E}">
        <p14:creationId xmlns:p14="http://schemas.microsoft.com/office/powerpoint/2010/main" val="225825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3FFFB-D8E3-4ABA-B232-1428205F3A3E}" type="datetimeFigureOut">
              <a:rPr lang="en-US" smtClean="0"/>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9F93B7-B96D-4383-8DF1-9730180C272E}" type="slidenum">
              <a:rPr lang="en-US" smtClean="0"/>
              <a:t>‹#›</a:t>
            </a:fld>
            <a:endParaRPr lang="en-US"/>
          </a:p>
        </p:txBody>
      </p:sp>
    </p:spTree>
    <p:extLst>
      <p:ext uri="{BB962C8B-B14F-4D97-AF65-F5344CB8AC3E}">
        <p14:creationId xmlns:p14="http://schemas.microsoft.com/office/powerpoint/2010/main" val="4236341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83FFFB-D8E3-4ABA-B232-1428205F3A3E}"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F93B7-B96D-4383-8DF1-9730180C272E}" type="slidenum">
              <a:rPr lang="en-US" smtClean="0"/>
              <a:t>‹#›</a:t>
            </a:fld>
            <a:endParaRPr lang="en-US"/>
          </a:p>
        </p:txBody>
      </p:sp>
    </p:spTree>
    <p:extLst>
      <p:ext uri="{BB962C8B-B14F-4D97-AF65-F5344CB8AC3E}">
        <p14:creationId xmlns:p14="http://schemas.microsoft.com/office/powerpoint/2010/main" val="1208006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83FFFB-D8E3-4ABA-B232-1428205F3A3E}"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F93B7-B96D-4383-8DF1-9730180C272E}" type="slidenum">
              <a:rPr lang="en-US" smtClean="0"/>
              <a:t>‹#›</a:t>
            </a:fld>
            <a:endParaRPr lang="en-US"/>
          </a:p>
        </p:txBody>
      </p:sp>
    </p:spTree>
    <p:extLst>
      <p:ext uri="{BB962C8B-B14F-4D97-AF65-F5344CB8AC3E}">
        <p14:creationId xmlns:p14="http://schemas.microsoft.com/office/powerpoint/2010/main" val="682250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3FFFB-D8E3-4ABA-B232-1428205F3A3E}" type="datetimeFigureOut">
              <a:rPr lang="en-US" smtClean="0"/>
              <a:t>9/27/2018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F93B7-B96D-4383-8DF1-9730180C272E}" type="slidenum">
              <a:rPr lang="en-US" smtClean="0"/>
              <a:t>‹#›</a:t>
            </a:fld>
            <a:endParaRPr lang="en-US"/>
          </a:p>
        </p:txBody>
      </p:sp>
    </p:spTree>
    <p:extLst>
      <p:ext uri="{BB962C8B-B14F-4D97-AF65-F5344CB8AC3E}">
        <p14:creationId xmlns:p14="http://schemas.microsoft.com/office/powerpoint/2010/main" val="1594696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Themes in World History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68489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some ways in which the themes of history impact your life?</a:t>
            </a:r>
            <a:endParaRPr lang="en-US" dirty="0"/>
          </a:p>
        </p:txBody>
      </p:sp>
      <p:sp>
        <p:nvSpPr>
          <p:cNvPr id="5" name="Content Placeholder 4"/>
          <p:cNvSpPr>
            <a:spLocks noGrp="1"/>
          </p:cNvSpPr>
          <p:nvPr>
            <p:ph idx="1"/>
          </p:nvPr>
        </p:nvSpPr>
        <p:spPr/>
        <p:txBody>
          <a:bodyPr/>
          <a:lstStyle/>
          <a:p>
            <a:r>
              <a:rPr lang="en-US" dirty="0"/>
              <a:t>At your tables come up with ways that these historical themes impact your lives today. Record your examples in the appropriate sections.</a:t>
            </a:r>
          </a:p>
          <a:p>
            <a:endParaRPr lang="en-US" dirty="0"/>
          </a:p>
          <a:p>
            <a:r>
              <a:rPr lang="en-US" dirty="0"/>
              <a:t>Then with your group write down 2-3 examples on post it notes and post them in the appropriate section on the white board. </a:t>
            </a:r>
          </a:p>
          <a:p>
            <a:endParaRPr lang="en-US" dirty="0"/>
          </a:p>
        </p:txBody>
      </p:sp>
    </p:spTree>
    <p:extLst>
      <p:ext uri="{BB962C8B-B14F-4D97-AF65-F5344CB8AC3E}">
        <p14:creationId xmlns:p14="http://schemas.microsoft.com/office/powerpoint/2010/main" val="714709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lstStyle/>
          <a:p>
            <a:r>
              <a:rPr lang="en-US" dirty="0" smtClean="0"/>
              <a:t>Historians will be able to identify and describe the different themes of history through a reading and image analysis activity. </a:t>
            </a:r>
          </a:p>
          <a:p>
            <a:endParaRPr lang="en-US" dirty="0"/>
          </a:p>
          <a:p>
            <a:r>
              <a:rPr lang="en-US" dirty="0" smtClean="0"/>
              <a:t>Historical themes are ways of making sense of world history by identifying patterns. Even though cultures may seem very different people have followed similar paths in how they have organized themselves and related to </a:t>
            </a:r>
            <a:r>
              <a:rPr lang="en-US" smtClean="0"/>
              <a:t>other groups. </a:t>
            </a:r>
            <a:endParaRPr lang="en-US" dirty="0"/>
          </a:p>
        </p:txBody>
      </p:sp>
    </p:spTree>
    <p:extLst>
      <p:ext uri="{BB962C8B-B14F-4D97-AF65-F5344CB8AC3E}">
        <p14:creationId xmlns:p14="http://schemas.microsoft.com/office/powerpoint/2010/main" val="105198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75094" y="365125"/>
            <a:ext cx="9041811" cy="3448784"/>
          </a:xfrm>
          <a:prstGeom prst="rect">
            <a:avLst/>
          </a:prstGeom>
        </p:spPr>
      </p:pic>
      <p:pic>
        <p:nvPicPr>
          <p:cNvPr id="5" name="Picture 4"/>
          <p:cNvPicPr>
            <a:picLocks noChangeAspect="1"/>
          </p:cNvPicPr>
          <p:nvPr/>
        </p:nvPicPr>
        <p:blipFill>
          <a:blip r:embed="rId3"/>
          <a:stretch>
            <a:fillRect/>
          </a:stretch>
        </p:blipFill>
        <p:spPr>
          <a:xfrm>
            <a:off x="1575093" y="4114801"/>
            <a:ext cx="9228569" cy="2743200"/>
          </a:xfrm>
          <a:prstGeom prst="rect">
            <a:avLst/>
          </a:prstGeom>
        </p:spPr>
      </p:pic>
    </p:spTree>
    <p:extLst>
      <p:ext uri="{BB962C8B-B14F-4D97-AF65-F5344CB8AC3E}">
        <p14:creationId xmlns:p14="http://schemas.microsoft.com/office/powerpoint/2010/main" val="2284104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365125"/>
            <a:ext cx="10003092" cy="2848338"/>
          </a:xfrm>
          <a:prstGeom prst="rect">
            <a:avLst/>
          </a:prstGeom>
        </p:spPr>
      </p:pic>
      <p:pic>
        <p:nvPicPr>
          <p:cNvPr id="5" name="Picture 4"/>
          <p:cNvPicPr>
            <a:picLocks noChangeAspect="1"/>
          </p:cNvPicPr>
          <p:nvPr/>
        </p:nvPicPr>
        <p:blipFill>
          <a:blip r:embed="rId3"/>
          <a:stretch>
            <a:fillRect/>
          </a:stretch>
        </p:blipFill>
        <p:spPr>
          <a:xfrm>
            <a:off x="838199" y="3373370"/>
            <a:ext cx="10003093" cy="3076552"/>
          </a:xfrm>
          <a:prstGeom prst="rect">
            <a:avLst/>
          </a:prstGeom>
        </p:spPr>
      </p:pic>
    </p:spTree>
    <p:extLst>
      <p:ext uri="{BB962C8B-B14F-4D97-AF65-F5344CB8AC3E}">
        <p14:creationId xmlns:p14="http://schemas.microsoft.com/office/powerpoint/2010/main" val="3999742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365125"/>
            <a:ext cx="10516262" cy="2669651"/>
          </a:xfrm>
          <a:prstGeom prst="rect">
            <a:avLst/>
          </a:prstGeom>
        </p:spPr>
      </p:pic>
      <p:pic>
        <p:nvPicPr>
          <p:cNvPr id="5" name="Picture 4"/>
          <p:cNvPicPr>
            <a:picLocks noChangeAspect="1"/>
          </p:cNvPicPr>
          <p:nvPr/>
        </p:nvPicPr>
        <p:blipFill>
          <a:blip r:embed="rId3"/>
          <a:stretch>
            <a:fillRect/>
          </a:stretch>
        </p:blipFill>
        <p:spPr>
          <a:xfrm>
            <a:off x="838200" y="3247117"/>
            <a:ext cx="10515600" cy="3610884"/>
          </a:xfrm>
          <a:prstGeom prst="rect">
            <a:avLst/>
          </a:prstGeom>
        </p:spPr>
      </p:pic>
    </p:spTree>
    <p:extLst>
      <p:ext uri="{BB962C8B-B14F-4D97-AF65-F5344CB8AC3E}">
        <p14:creationId xmlns:p14="http://schemas.microsoft.com/office/powerpoint/2010/main" val="3251177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47143905"/>
              </p:ext>
            </p:extLst>
          </p:nvPr>
        </p:nvGraphicFramePr>
        <p:xfrm>
          <a:off x="495935" y="365124"/>
          <a:ext cx="4089128" cy="6231621"/>
        </p:xfrm>
        <a:graphic>
          <a:graphicData uri="http://schemas.openxmlformats.org/drawingml/2006/table">
            <a:tbl>
              <a:tblPr firstRow="1" firstCol="1" bandRow="1"/>
              <a:tblGrid>
                <a:gridCol w="4089128">
                  <a:extLst>
                    <a:ext uri="{9D8B030D-6E8A-4147-A177-3AD203B41FA5}">
                      <a16:colId xmlns:a16="http://schemas.microsoft.com/office/drawing/2014/main" val="3884186573"/>
                    </a:ext>
                  </a:extLst>
                </a:gridCol>
              </a:tblGrid>
              <a:tr h="1059145">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Human-Environment Interaction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9305320"/>
                  </a:ext>
                </a:extLst>
              </a:tr>
              <a:tr h="1059145">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Rise of Empires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8029063"/>
                  </a:ext>
                </a:extLst>
              </a:tr>
              <a:tr h="1059145">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Growth and Change in Societies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7624708"/>
                  </a:ext>
                </a:extLst>
              </a:tr>
              <a:tr h="935896">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Development of Political Institutions and Ideas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6151447"/>
                  </a:ext>
                </a:extLst>
              </a:tr>
              <a:tr h="1059145">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Belief Systems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0361564"/>
                  </a:ext>
                </a:extLst>
              </a:tr>
              <a:tr h="1059145">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Interconnectedness of Societies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835618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178001679"/>
              </p:ext>
            </p:extLst>
          </p:nvPr>
        </p:nvGraphicFramePr>
        <p:xfrm>
          <a:off x="4585063" y="365126"/>
          <a:ext cx="7111001" cy="6367788"/>
        </p:xfrm>
        <a:graphic>
          <a:graphicData uri="http://schemas.openxmlformats.org/drawingml/2006/table">
            <a:tbl>
              <a:tblPr firstRow="1" bandRow="1">
                <a:tableStyleId>{616DA210-FB5B-4158-B5E0-FEB733F419BA}</a:tableStyleId>
              </a:tblPr>
              <a:tblGrid>
                <a:gridCol w="7111001">
                  <a:extLst>
                    <a:ext uri="{9D8B030D-6E8A-4147-A177-3AD203B41FA5}">
                      <a16:colId xmlns:a16="http://schemas.microsoft.com/office/drawing/2014/main" val="773666493"/>
                    </a:ext>
                  </a:extLst>
                </a:gridCol>
              </a:tblGrid>
              <a:tr h="1120635">
                <a:tc>
                  <a:txBody>
                    <a:bodyPr/>
                    <a:lstStyle/>
                    <a:p>
                      <a:r>
                        <a:rPr lang="en-US" b="0" dirty="0" smtClean="0"/>
                        <a:t>People</a:t>
                      </a:r>
                      <a:r>
                        <a:rPr lang="en-US" b="0" baseline="0" dirty="0" smtClean="0"/>
                        <a:t> must operate within the limits of the environment. Where people can live an how they support themselves. People also impact the environment. Technology has impacted how people interact with the environment </a:t>
                      </a:r>
                      <a:endParaRPr lang="en-US" b="0" dirty="0"/>
                    </a:p>
                  </a:txBody>
                  <a:tcPr/>
                </a:tc>
                <a:extLst>
                  <a:ext uri="{0D108BD9-81ED-4DB2-BD59-A6C34878D82A}">
                    <a16:rowId xmlns:a16="http://schemas.microsoft.com/office/drawing/2014/main" val="3632903014"/>
                  </a:ext>
                </a:extLst>
              </a:tr>
              <a:tr h="997587">
                <a:tc>
                  <a:txBody>
                    <a:bodyPr/>
                    <a:lstStyle/>
                    <a:p>
                      <a:r>
                        <a:rPr lang="en-US" dirty="0" smtClean="0"/>
                        <a:t>As human</a:t>
                      </a:r>
                      <a:r>
                        <a:rPr lang="en-US" baseline="0" dirty="0" smtClean="0"/>
                        <a:t> societies develop they begin creating more and more complex civilizations. Starting as small groups to small kingdoms and eventually some became empires. </a:t>
                      </a:r>
                      <a:endParaRPr lang="en-US" dirty="0"/>
                    </a:p>
                  </a:txBody>
                  <a:tcPr/>
                </a:tc>
                <a:extLst>
                  <a:ext uri="{0D108BD9-81ED-4DB2-BD59-A6C34878D82A}">
                    <a16:rowId xmlns:a16="http://schemas.microsoft.com/office/drawing/2014/main" val="1519647879"/>
                  </a:ext>
                </a:extLst>
              </a:tr>
              <a:tr h="1120635">
                <a:tc>
                  <a:txBody>
                    <a:bodyPr/>
                    <a:lstStyle/>
                    <a:p>
                      <a:r>
                        <a:rPr lang="en-US" dirty="0" smtClean="0"/>
                        <a:t> How societies organize themselves.</a:t>
                      </a:r>
                      <a:r>
                        <a:rPr lang="en-US" baseline="0" dirty="0" smtClean="0"/>
                        <a:t> </a:t>
                      </a:r>
                      <a:r>
                        <a:rPr lang="en-US" dirty="0" smtClean="0"/>
                        <a:t>Throughout history, each society has developed its own rules and customs to govern behavior and help it function. Although these structures varied from culture to culture, they also had many things in common</a:t>
                      </a:r>
                      <a:endParaRPr lang="en-US" dirty="0"/>
                    </a:p>
                  </a:txBody>
                  <a:tcPr/>
                </a:tc>
                <a:extLst>
                  <a:ext uri="{0D108BD9-81ED-4DB2-BD59-A6C34878D82A}">
                    <a16:rowId xmlns:a16="http://schemas.microsoft.com/office/drawing/2014/main" val="1159698627"/>
                  </a:ext>
                </a:extLst>
              </a:tr>
              <a:tr h="997587">
                <a:tc>
                  <a:txBody>
                    <a:bodyPr/>
                    <a:lstStyle/>
                    <a:p>
                      <a:r>
                        <a:rPr lang="en-US" dirty="0" smtClean="0"/>
                        <a:t>Creation</a:t>
                      </a:r>
                      <a:r>
                        <a:rPr lang="en-US" baseline="0" dirty="0" smtClean="0"/>
                        <a:t> of political systems and forms of government. How countries or people practice and share (or not) power.</a:t>
                      </a:r>
                      <a:endParaRPr lang="en-US" dirty="0"/>
                    </a:p>
                  </a:txBody>
                  <a:tcPr/>
                </a:tc>
                <a:extLst>
                  <a:ext uri="{0D108BD9-81ED-4DB2-BD59-A6C34878D82A}">
                    <a16:rowId xmlns:a16="http://schemas.microsoft.com/office/drawing/2014/main" val="3044106822"/>
                  </a:ext>
                </a:extLst>
              </a:tr>
              <a:tr h="997587">
                <a:tc>
                  <a:txBody>
                    <a:bodyPr/>
                    <a:lstStyle/>
                    <a:p>
                      <a:r>
                        <a:rPr lang="en-US" dirty="0" smtClean="0"/>
                        <a:t>Ideas</a:t>
                      </a:r>
                      <a:r>
                        <a:rPr lang="en-US" baseline="0" dirty="0" smtClean="0"/>
                        <a:t> spread around the world leading to new philosophies and religions causing great social and political change. </a:t>
                      </a:r>
                      <a:endParaRPr lang="en-US" dirty="0"/>
                    </a:p>
                  </a:txBody>
                  <a:tcPr/>
                </a:tc>
                <a:extLst>
                  <a:ext uri="{0D108BD9-81ED-4DB2-BD59-A6C34878D82A}">
                    <a16:rowId xmlns:a16="http://schemas.microsoft.com/office/drawing/2014/main" val="2733446589"/>
                  </a:ext>
                </a:extLst>
              </a:tr>
              <a:tr h="997587">
                <a:tc>
                  <a:txBody>
                    <a:bodyPr/>
                    <a:lstStyle/>
                    <a:p>
                      <a:r>
                        <a:rPr lang="en-US" dirty="0" smtClean="0"/>
                        <a:t>Large networks of trade routes help</a:t>
                      </a:r>
                      <a:r>
                        <a:rPr lang="en-US" baseline="0" dirty="0" smtClean="0"/>
                        <a:t> to spread new ideas, products, and other advancements throughout the world. </a:t>
                      </a:r>
                      <a:endParaRPr lang="en-US" dirty="0"/>
                    </a:p>
                  </a:txBody>
                  <a:tcPr/>
                </a:tc>
                <a:extLst>
                  <a:ext uri="{0D108BD9-81ED-4DB2-BD59-A6C34878D82A}">
                    <a16:rowId xmlns:a16="http://schemas.microsoft.com/office/drawing/2014/main" val="2280167607"/>
                  </a:ext>
                </a:extLst>
              </a:tr>
            </a:tbl>
          </a:graphicData>
        </a:graphic>
      </p:graphicFrame>
      <p:sp>
        <p:nvSpPr>
          <p:cNvPr id="8" name="TextBox 7"/>
          <p:cNvSpPr txBox="1"/>
          <p:nvPr/>
        </p:nvSpPr>
        <p:spPr>
          <a:xfrm>
            <a:off x="4585063" y="365123"/>
            <a:ext cx="6928064" cy="1151950"/>
          </a:xfrm>
          <a:prstGeom prst="rect">
            <a:avLst/>
          </a:prstGeom>
          <a:solidFill>
            <a:srgbClr val="FF0000"/>
          </a:solidFill>
        </p:spPr>
        <p:txBody>
          <a:bodyPr wrap="square" rtlCol="0">
            <a:spAutoFit/>
          </a:bodyPr>
          <a:lstStyle/>
          <a:p>
            <a:endParaRPr lang="en-US" dirty="0"/>
          </a:p>
        </p:txBody>
      </p:sp>
      <p:sp>
        <p:nvSpPr>
          <p:cNvPr id="9" name="TextBox 8"/>
          <p:cNvSpPr txBox="1"/>
          <p:nvPr/>
        </p:nvSpPr>
        <p:spPr>
          <a:xfrm>
            <a:off x="4596868" y="1517073"/>
            <a:ext cx="6928064" cy="1151950"/>
          </a:xfrm>
          <a:prstGeom prst="rect">
            <a:avLst/>
          </a:prstGeom>
          <a:solidFill>
            <a:srgbClr val="00B050"/>
          </a:solidFill>
        </p:spPr>
        <p:txBody>
          <a:bodyPr wrap="square" rtlCol="0">
            <a:spAutoFit/>
          </a:bodyPr>
          <a:lstStyle/>
          <a:p>
            <a:endParaRPr lang="en-US" dirty="0"/>
          </a:p>
        </p:txBody>
      </p:sp>
      <p:sp>
        <p:nvSpPr>
          <p:cNvPr id="10" name="TextBox 9"/>
          <p:cNvSpPr txBox="1"/>
          <p:nvPr/>
        </p:nvSpPr>
        <p:spPr>
          <a:xfrm>
            <a:off x="4676531" y="2669020"/>
            <a:ext cx="6928064" cy="1151950"/>
          </a:xfrm>
          <a:prstGeom prst="rect">
            <a:avLst/>
          </a:prstGeom>
          <a:solidFill>
            <a:srgbClr val="FFFF00"/>
          </a:solidFill>
        </p:spPr>
        <p:txBody>
          <a:bodyPr wrap="square" rtlCol="0">
            <a:spAutoFit/>
          </a:bodyPr>
          <a:lstStyle/>
          <a:p>
            <a:endParaRPr lang="en-US" dirty="0"/>
          </a:p>
        </p:txBody>
      </p:sp>
      <p:sp>
        <p:nvSpPr>
          <p:cNvPr id="11" name="TextBox 10"/>
          <p:cNvSpPr txBox="1"/>
          <p:nvPr/>
        </p:nvSpPr>
        <p:spPr>
          <a:xfrm>
            <a:off x="4585062" y="3572293"/>
            <a:ext cx="6928064" cy="1151950"/>
          </a:xfrm>
          <a:prstGeom prst="rect">
            <a:avLst/>
          </a:prstGeom>
          <a:solidFill>
            <a:schemeClr val="accent1">
              <a:lumMod val="60000"/>
              <a:lumOff val="40000"/>
            </a:schemeClr>
          </a:solidFill>
        </p:spPr>
        <p:txBody>
          <a:bodyPr wrap="square" rtlCol="0">
            <a:spAutoFit/>
          </a:bodyPr>
          <a:lstStyle/>
          <a:p>
            <a:endParaRPr lang="en-US" dirty="0"/>
          </a:p>
        </p:txBody>
      </p:sp>
      <p:sp>
        <p:nvSpPr>
          <p:cNvPr id="12" name="TextBox 11"/>
          <p:cNvSpPr txBox="1"/>
          <p:nvPr/>
        </p:nvSpPr>
        <p:spPr>
          <a:xfrm>
            <a:off x="4630797" y="4674525"/>
            <a:ext cx="6928064" cy="1151950"/>
          </a:xfrm>
          <a:prstGeom prst="rect">
            <a:avLst/>
          </a:prstGeom>
          <a:solidFill>
            <a:schemeClr val="bg1"/>
          </a:solidFill>
        </p:spPr>
        <p:txBody>
          <a:bodyPr wrap="square" rtlCol="0">
            <a:spAutoFit/>
          </a:bodyPr>
          <a:lstStyle/>
          <a:p>
            <a:endParaRPr lang="en-US" dirty="0"/>
          </a:p>
        </p:txBody>
      </p:sp>
      <p:sp>
        <p:nvSpPr>
          <p:cNvPr id="13" name="TextBox 12"/>
          <p:cNvSpPr txBox="1"/>
          <p:nvPr/>
        </p:nvSpPr>
        <p:spPr>
          <a:xfrm>
            <a:off x="4596868" y="5702649"/>
            <a:ext cx="6928064" cy="1151950"/>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260687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1" presetClass="exit" presetSubtype="1" fill="hold" grpId="0" nodeType="clickEffect">
                                  <p:stCondLst>
                                    <p:cond delay="0"/>
                                  </p:stCondLst>
                                  <p:childTnLst>
                                    <p:animEffect transition="out" filter="wheel(1)">
                                      <p:cBhvr>
                                        <p:cTn id="18" dur="2000"/>
                                        <p:tgtEl>
                                          <p:spTgt spid="10"/>
                                        </p:tgtEl>
                                      </p:cBhvr>
                                    </p:animEffect>
                                    <p:set>
                                      <p:cBhvr>
                                        <p:cTn id="19" dur="1" fill="hold">
                                          <p:stCondLst>
                                            <p:cond delay="1999"/>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4" presetClass="exit" presetSubtype="10" fill="hold" grpId="0" nodeType="clickEffect">
                                  <p:stCondLst>
                                    <p:cond delay="0"/>
                                  </p:stCondLst>
                                  <p:childTnLst>
                                    <p:animEffect transition="out" filter="randombar(horizontal)">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xit" presetSubtype="21" fill="hold" grpId="0" nodeType="clickEffect">
                                  <p:stCondLst>
                                    <p:cond delay="0"/>
                                  </p:stCondLst>
                                  <p:childTnLst>
                                    <p:animEffect transition="out" filter="barn(inVertical)">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782390" y="0"/>
            <a:ext cx="9409610" cy="6857999"/>
          </a:xfrm>
          <a:prstGeom prst="rect">
            <a:avLst/>
          </a:prstGeom>
        </p:spPr>
      </p:pic>
      <p:sp>
        <p:nvSpPr>
          <p:cNvPr id="5" name="Rectangle 4"/>
          <p:cNvSpPr/>
          <p:nvPr/>
        </p:nvSpPr>
        <p:spPr>
          <a:xfrm>
            <a:off x="0" y="2518007"/>
            <a:ext cx="2612571" cy="1477328"/>
          </a:xfrm>
          <a:prstGeom prst="rect">
            <a:avLst/>
          </a:prstGeom>
        </p:spPr>
        <p:txBody>
          <a:bodyPr wrap="square">
            <a:spAutoFit/>
          </a:bodyPr>
          <a:lstStyle/>
          <a:p>
            <a:r>
              <a:rPr lang="en-US"/>
              <a:t>Here, scientist Galileo (center) is on trial for suggesting the idea that Earth revolves around the sun.</a:t>
            </a:r>
          </a:p>
        </p:txBody>
      </p:sp>
    </p:spTree>
    <p:extLst>
      <p:ext uri="{BB962C8B-B14F-4D97-AF65-F5344CB8AC3E}">
        <p14:creationId xmlns:p14="http://schemas.microsoft.com/office/powerpoint/2010/main" val="354814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776233" y="0"/>
            <a:ext cx="8415767" cy="6858000"/>
          </a:xfrm>
          <a:prstGeom prst="rect">
            <a:avLst/>
          </a:prstGeom>
        </p:spPr>
      </p:pic>
      <p:sp>
        <p:nvSpPr>
          <p:cNvPr id="5" name="Rectangle 4"/>
          <p:cNvSpPr/>
          <p:nvPr/>
        </p:nvSpPr>
        <p:spPr>
          <a:xfrm>
            <a:off x="526869" y="2055813"/>
            <a:ext cx="2738846" cy="1754326"/>
          </a:xfrm>
          <a:prstGeom prst="rect">
            <a:avLst/>
          </a:prstGeom>
        </p:spPr>
        <p:txBody>
          <a:bodyPr wrap="square">
            <a:spAutoFit/>
          </a:bodyPr>
          <a:lstStyle/>
          <a:p>
            <a:r>
              <a:rPr lang="en-US" dirty="0"/>
              <a:t>The Great Market in the city of </a:t>
            </a:r>
            <a:r>
              <a:rPr lang="en-US" dirty="0" err="1"/>
              <a:t>Tenochtitlán</a:t>
            </a:r>
            <a:r>
              <a:rPr lang="en-US" dirty="0"/>
              <a:t> was a center of daily life for the Aztecs, another civilization that thrived in Mesoamerica.</a:t>
            </a:r>
          </a:p>
        </p:txBody>
      </p:sp>
    </p:spTree>
    <p:extLst>
      <p:ext uri="{BB962C8B-B14F-4D97-AF65-F5344CB8AC3E}">
        <p14:creationId xmlns:p14="http://schemas.microsoft.com/office/powerpoint/2010/main" val="76259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814354" y="-73473"/>
            <a:ext cx="8377646" cy="6931473"/>
          </a:xfrm>
          <a:prstGeom prst="rect">
            <a:avLst/>
          </a:prstGeom>
        </p:spPr>
      </p:pic>
      <p:sp>
        <p:nvSpPr>
          <p:cNvPr id="5" name="Rectangle 4"/>
          <p:cNvSpPr/>
          <p:nvPr/>
        </p:nvSpPr>
        <p:spPr>
          <a:xfrm>
            <a:off x="370114" y="2954938"/>
            <a:ext cx="2804160" cy="923330"/>
          </a:xfrm>
          <a:prstGeom prst="rect">
            <a:avLst/>
          </a:prstGeom>
        </p:spPr>
        <p:txBody>
          <a:bodyPr wrap="square">
            <a:spAutoFit/>
          </a:bodyPr>
          <a:lstStyle/>
          <a:p>
            <a:r>
              <a:rPr lang="en-US" dirty="0"/>
              <a:t>The Chinese held exams for hiring scholar-officials to help the emperor rule.</a:t>
            </a:r>
          </a:p>
        </p:txBody>
      </p:sp>
    </p:spTree>
    <p:extLst>
      <p:ext uri="{BB962C8B-B14F-4D97-AF65-F5344CB8AC3E}">
        <p14:creationId xmlns:p14="http://schemas.microsoft.com/office/powerpoint/2010/main" val="240141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896</TotalTime>
  <Words>348</Words>
  <Application>Microsoft Office PowerPoint</Application>
  <PresentationFormat>Widescreen</PresentationFormat>
  <Paragraphs>35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Themes in World History</vt:lpstr>
      <vt:lpstr>Objective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some ways in which the themes of history impact your life?</vt:lpstr>
    </vt:vector>
  </TitlesOfParts>
  <Company>CCPS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Themes in World History</dc:title>
  <dc:creator>Plott, Justin</dc:creator>
  <cp:lastModifiedBy>Plott, Justin</cp:lastModifiedBy>
  <cp:revision>9</cp:revision>
  <dcterms:created xsi:type="dcterms:W3CDTF">2018-09-25T22:03:14Z</dcterms:created>
  <dcterms:modified xsi:type="dcterms:W3CDTF">2018-09-27T12:26:16Z</dcterms:modified>
</cp:coreProperties>
</file>